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0" r:id="rId2"/>
    <p:sldId id="256" r:id="rId3"/>
    <p:sldId id="314" r:id="rId4"/>
    <p:sldId id="311" r:id="rId5"/>
    <p:sldId id="263" r:id="rId6"/>
    <p:sldId id="315" r:id="rId7"/>
    <p:sldId id="258" r:id="rId8"/>
    <p:sldId id="312" r:id="rId9"/>
    <p:sldId id="330" r:id="rId10"/>
    <p:sldId id="264" r:id="rId11"/>
    <p:sldId id="265" r:id="rId12"/>
    <p:sldId id="280" r:id="rId13"/>
    <p:sldId id="266" r:id="rId14"/>
    <p:sldId id="267" r:id="rId15"/>
    <p:sldId id="305" r:id="rId16"/>
    <p:sldId id="306" r:id="rId17"/>
    <p:sldId id="259" r:id="rId18"/>
    <p:sldId id="320" r:id="rId19"/>
    <p:sldId id="321" r:id="rId20"/>
    <p:sldId id="268" r:id="rId21"/>
    <p:sldId id="260" r:id="rId22"/>
    <p:sldId id="316" r:id="rId23"/>
    <p:sldId id="269" r:id="rId24"/>
    <p:sldId id="270" r:id="rId25"/>
    <p:sldId id="271" r:id="rId26"/>
    <p:sldId id="272" r:id="rId27"/>
    <p:sldId id="273" r:id="rId28"/>
    <p:sldId id="275" r:id="rId29"/>
    <p:sldId id="274" r:id="rId30"/>
    <p:sldId id="277" r:id="rId31"/>
    <p:sldId id="276" r:id="rId32"/>
    <p:sldId id="278" r:id="rId33"/>
    <p:sldId id="279" r:id="rId34"/>
    <p:sldId id="308" r:id="rId35"/>
    <p:sldId id="339" r:id="rId36"/>
    <p:sldId id="262" r:id="rId37"/>
    <p:sldId id="295" r:id="rId38"/>
    <p:sldId id="261" r:id="rId39"/>
    <p:sldId id="317" r:id="rId40"/>
    <p:sldId id="296" r:id="rId41"/>
    <p:sldId id="297" r:id="rId42"/>
    <p:sldId id="307" r:id="rId43"/>
    <p:sldId id="318" r:id="rId44"/>
    <p:sldId id="319" r:id="rId45"/>
    <p:sldId id="304" r:id="rId46"/>
    <p:sldId id="332" r:id="rId47"/>
    <p:sldId id="293" r:id="rId48"/>
    <p:sldId id="303" r:id="rId49"/>
    <p:sldId id="333" r:id="rId50"/>
    <p:sldId id="334" r:id="rId51"/>
    <p:sldId id="335" r:id="rId52"/>
    <p:sldId id="336" r:id="rId53"/>
    <p:sldId id="337" r:id="rId54"/>
    <p:sldId id="338" r:id="rId55"/>
    <p:sldId id="302" r:id="rId56"/>
    <p:sldId id="294" r:id="rId57"/>
    <p:sldId id="322" r:id="rId58"/>
    <p:sldId id="323" r:id="rId59"/>
    <p:sldId id="298" r:id="rId60"/>
    <p:sldId id="299" r:id="rId61"/>
    <p:sldId id="301" r:id="rId62"/>
    <p:sldId id="300" r:id="rId63"/>
    <p:sldId id="313" r:id="rId64"/>
    <p:sldId id="329" r:id="rId65"/>
    <p:sldId id="289" r:id="rId66"/>
    <p:sldId id="288" r:id="rId67"/>
    <p:sldId id="287" r:id="rId68"/>
    <p:sldId id="285" r:id="rId69"/>
    <p:sldId id="325" r:id="rId70"/>
    <p:sldId id="324" r:id="rId71"/>
    <p:sldId id="309" r:id="rId72"/>
    <p:sldId id="327" r:id="rId73"/>
    <p:sldId id="326" r:id="rId74"/>
    <p:sldId id="286" r:id="rId75"/>
    <p:sldId id="291" r:id="rId76"/>
    <p:sldId id="328" r:id="rId77"/>
    <p:sldId id="283" r:id="rId78"/>
    <p:sldId id="284" r:id="rId79"/>
    <p:sldId id="331" r:id="rId80"/>
    <p:sldId id="290" r:id="rId81"/>
    <p:sldId id="292" r:id="rId82"/>
    <p:sldId id="257"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4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B135"/>
    <a:srgbClr val="2E2E2E"/>
    <a:srgbClr val="1F1F1F"/>
    <a:srgbClr val="1617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68" autoAdjust="0"/>
    <p:restoredTop sz="94660"/>
  </p:normalViewPr>
  <p:slideViewPr>
    <p:cSldViewPr snapToGrid="0">
      <p:cViewPr varScale="1">
        <p:scale>
          <a:sx n="117" d="100"/>
          <a:sy n="117" d="100"/>
        </p:scale>
        <p:origin x="573" y="54"/>
      </p:cViewPr>
      <p:guideLst>
        <p:guide orient="horz" pos="436"/>
        <p:guide pos="438"/>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7EC5C-5C0C-4E20-84AB-B8B9B64387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CD6721F-C071-4824-BF04-EFC73C2D60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72C7F10-2731-47A0-98B7-463E274190A4}"/>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49F5FA87-0202-4170-881C-38D85F061B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6958A4-F8B4-4804-ACB3-82227A80D73E}"/>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1094960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ACC5-857D-4250-B3D0-BAB9931DD59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BAF0A35-9221-4F18-8BA4-FD3A9FB6EC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5F9E92-7F05-4A88-8C1B-B06121AEFE02}"/>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FF8EFDF6-DF30-4D65-A7ED-5E0E12AC0E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5F4074-6DF1-490B-ACF1-2351F49F5515}"/>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353125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0548AF-514A-489A-B6A5-50C89D0E45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208372D-6804-4B5C-A0EB-FECD96BB9B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59D6641-43CF-4045-B26F-F83DE87C77F0}"/>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FF3D1E6B-BEDA-44B7-8262-FEF1CFA2DC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570E82-6F4F-455F-BAD3-C3A02503088D}"/>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1974249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661CB-D712-4082-BE32-EB7EF1752F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F345408-C4F2-4BA5-B1EE-C6950BDF10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3F8FB1-3EA7-47B2-B883-E7F88525A8A7}"/>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7CF1E854-25A7-4D3F-8B23-5A50FEADFB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4B9C15-88C0-440C-8F6B-AA34AEAACADA}"/>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4047978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76F9-0CA4-4550-80B4-02D44F2DCB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23E7B91-E65A-439E-882B-A76E5FB93C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4A4074-9F81-4B82-BD15-176A77733EDE}"/>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3240BA47-8497-4F65-8B67-4AC96BA716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93AC31-9410-4EFF-81DE-F95A26BB59B7}"/>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384074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1273-7AFA-4EFE-955A-27FC196B3D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15F94E7-3553-44F0-B65F-CE429CDC97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9BDD71C-B0B9-4236-A7E4-2A0BEE7CF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C83FA74-649C-4749-8B39-CE7D935E69AB}"/>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6" name="Footer Placeholder 5">
            <a:extLst>
              <a:ext uri="{FF2B5EF4-FFF2-40B4-BE49-F238E27FC236}">
                <a16:creationId xmlns:a16="http://schemas.microsoft.com/office/drawing/2014/main" id="{547A61A4-6306-4F4C-9BAD-EC3651804FA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D6157A8-B777-42E4-98D1-111D63F54F2D}"/>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4019244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EB23-4A26-4081-92F4-6426A850162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378A9D1-F619-4B47-8C96-9D652F55C7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6AAFC-5725-4C7D-9477-5D5655E1DA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4A160F-5382-4CA2-815B-1E05C5DD72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381EC9-DD1F-4F33-861E-F7A4AA7FE7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68B2492-DB29-4DC1-A9F1-DF077CEA1221}"/>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8" name="Footer Placeholder 7">
            <a:extLst>
              <a:ext uri="{FF2B5EF4-FFF2-40B4-BE49-F238E27FC236}">
                <a16:creationId xmlns:a16="http://schemas.microsoft.com/office/drawing/2014/main" id="{545BEA3F-3F6D-41AC-AC22-AC704B01334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8251022-5503-4FDF-985C-142FA257E78D}"/>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3232001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14612-B9DF-4273-8B6C-4D512239D45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6D08CEE-64A0-43F5-9E5F-73E0E1AA3C09}"/>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4" name="Footer Placeholder 3">
            <a:extLst>
              <a:ext uri="{FF2B5EF4-FFF2-40B4-BE49-F238E27FC236}">
                <a16:creationId xmlns:a16="http://schemas.microsoft.com/office/drawing/2014/main" id="{CE479D59-59A1-4C9A-A00A-0394545C11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34EE080-2FEA-436C-9BDD-FD13ED75C5B3}"/>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422890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4CC4AB-2800-4DFC-87E2-23C9E5673215}"/>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3" name="Footer Placeholder 2">
            <a:extLst>
              <a:ext uri="{FF2B5EF4-FFF2-40B4-BE49-F238E27FC236}">
                <a16:creationId xmlns:a16="http://schemas.microsoft.com/office/drawing/2014/main" id="{9C65C544-9939-49A3-B4AD-D7EBFB239C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EDCE054-8225-46DF-991E-7BB71661B0BC}"/>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1291023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11950-0C9B-4ED1-B01D-DCA0DA210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4E62794-68D3-43E6-9FC6-1414B5265D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64BBD79-806B-405A-B851-ABEA7B0B1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9BC99-05EB-4DB8-93B6-1DACACFC7489}"/>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6" name="Footer Placeholder 5">
            <a:extLst>
              <a:ext uri="{FF2B5EF4-FFF2-40B4-BE49-F238E27FC236}">
                <a16:creationId xmlns:a16="http://schemas.microsoft.com/office/drawing/2014/main" id="{8B602CE6-2112-438A-83FC-9DE2322B03D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59A8D5-6F65-49D4-BAAE-81D95AD1CE4D}"/>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204909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5BC7-9AF8-4732-A92A-C88F06BA4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4729FD3-2857-4EDB-9ECC-C18FDF6E1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F4AF8E3-D894-4EE5-9A2D-3D81A5A8A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2ABA56-F527-4164-9F27-1C31B020CC42}"/>
              </a:ext>
            </a:extLst>
          </p:cNvPr>
          <p:cNvSpPr>
            <a:spLocks noGrp="1"/>
          </p:cNvSpPr>
          <p:nvPr>
            <p:ph type="dt" sz="half" idx="10"/>
          </p:nvPr>
        </p:nvSpPr>
        <p:spPr/>
        <p:txBody>
          <a:bodyPr/>
          <a:lstStyle/>
          <a:p>
            <a:fld id="{266B9C02-D172-467E-8961-6DD9A76D3735}" type="datetimeFigureOut">
              <a:rPr lang="en-GB" smtClean="0"/>
              <a:t>18/11/2020</a:t>
            </a:fld>
            <a:endParaRPr lang="en-GB"/>
          </a:p>
        </p:txBody>
      </p:sp>
      <p:sp>
        <p:nvSpPr>
          <p:cNvPr id="6" name="Footer Placeholder 5">
            <a:extLst>
              <a:ext uri="{FF2B5EF4-FFF2-40B4-BE49-F238E27FC236}">
                <a16:creationId xmlns:a16="http://schemas.microsoft.com/office/drawing/2014/main" id="{590031D3-E3F6-464B-880A-F01E587B21D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80CC8DD-E87D-458C-8C9B-378F658E3882}"/>
              </a:ext>
            </a:extLst>
          </p:cNvPr>
          <p:cNvSpPr>
            <a:spLocks noGrp="1"/>
          </p:cNvSpPr>
          <p:nvPr>
            <p:ph type="sldNum" sz="quarter" idx="12"/>
          </p:nvPr>
        </p:nvSpPr>
        <p:spPr/>
        <p:txBody>
          <a:bodyPr/>
          <a:lstStyle/>
          <a:p>
            <a:fld id="{8609F428-8353-40E0-9EF0-77E77A1392DE}" type="slidenum">
              <a:rPr lang="en-GB" smtClean="0"/>
              <a:t>‹#›</a:t>
            </a:fld>
            <a:endParaRPr lang="en-GB"/>
          </a:p>
        </p:txBody>
      </p:sp>
    </p:spTree>
    <p:extLst>
      <p:ext uri="{BB962C8B-B14F-4D97-AF65-F5344CB8AC3E}">
        <p14:creationId xmlns:p14="http://schemas.microsoft.com/office/powerpoint/2010/main" val="87511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72C41D-08B1-420E-A453-92B3A49995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5F76BE-C8C8-4D04-94C1-BEF7C306C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4B7DE7-926A-47AE-A93C-1D192F5897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B9C02-D172-467E-8961-6DD9A76D3735}" type="datetimeFigureOut">
              <a:rPr lang="en-GB" smtClean="0"/>
              <a:t>18/11/2020</a:t>
            </a:fld>
            <a:endParaRPr lang="en-GB"/>
          </a:p>
        </p:txBody>
      </p:sp>
      <p:sp>
        <p:nvSpPr>
          <p:cNvPr id="5" name="Footer Placeholder 4">
            <a:extLst>
              <a:ext uri="{FF2B5EF4-FFF2-40B4-BE49-F238E27FC236}">
                <a16:creationId xmlns:a16="http://schemas.microsoft.com/office/drawing/2014/main" id="{E5E6F9E9-45C1-47B2-A9FD-B8F345A37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930F4A1-AD1B-4DB3-A6CD-250B852B2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9F428-8353-40E0-9EF0-77E77A1392DE}" type="slidenum">
              <a:rPr lang="en-GB" smtClean="0"/>
              <a:t>‹#›</a:t>
            </a:fld>
            <a:endParaRPr lang="en-GB"/>
          </a:p>
        </p:txBody>
      </p:sp>
    </p:spTree>
    <p:extLst>
      <p:ext uri="{BB962C8B-B14F-4D97-AF65-F5344CB8AC3E}">
        <p14:creationId xmlns:p14="http://schemas.microsoft.com/office/powerpoint/2010/main" val="1327719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3.svg"/></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bisq.network/getting-started/"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bisq.network/stat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k_QjrhU3hrc?feature=oembed" TargetMode="External"/><Relationship Id="rId4" Type="http://schemas.openxmlformats.org/officeDocument/2006/relationships/image" Target="../media/image52.jpe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https://www.youtube.com/embed/w7Uvv-xrxn8?feature=oembed" TargetMode="External"/><Relationship Id="rId4" Type="http://schemas.openxmlformats.org/officeDocument/2006/relationships/image" Target="../media/image53.jpeg"/></Relationships>
</file>

<file path=ppt/slides/_rels/slide6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slideLayout" Target="../slideLayouts/slideLayout2.xml"/><Relationship Id="rId7" Type="http://schemas.openxmlformats.org/officeDocument/2006/relationships/image" Target="../media/image56.png"/><Relationship Id="rId2" Type="http://schemas.openxmlformats.org/officeDocument/2006/relationships/video" Target="https://www.youtube.com/embed/tF7Vm_VQQnU?feature=oembed" TargetMode="External"/><Relationship Id="rId1" Type="http://schemas.openxmlformats.org/officeDocument/2006/relationships/video" Target="https://www.youtube.com/embed/3Wi38SjIyx0?feature=oembed" TargetMode="Externa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video" Target="https://www.youtube.com/embed/og7tqVK8c1E?feature=oembed" TargetMode="External"/><Relationship Id="rId7" Type="http://schemas.openxmlformats.org/officeDocument/2006/relationships/image" Target="../media/image55.jpeg"/><Relationship Id="rId2" Type="http://schemas.openxmlformats.org/officeDocument/2006/relationships/video" Target="https://www.youtube.com/embed/tF7Vm_VQQnU?feature=oembed" TargetMode="External"/><Relationship Id="rId1" Type="http://schemas.openxmlformats.org/officeDocument/2006/relationships/video" Target="https://www.youtube.com/embed/3Wi38SjIyx0?feature=oembed" TargetMode="External"/><Relationship Id="rId6" Type="http://schemas.openxmlformats.org/officeDocument/2006/relationships/image" Target="../media/image54.jpeg"/><Relationship Id="rId5" Type="http://schemas.openxmlformats.org/officeDocument/2006/relationships/image" Target="../media/image2.png"/><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jpg"/></Relationships>
</file>

<file path=ppt/slides/_rels/slide6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5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5.svg"/><Relationship Id="rId11" Type="http://schemas.openxmlformats.org/officeDocument/2006/relationships/image" Target="../media/image56.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6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64.png"/><Relationship Id="rId7" Type="http://schemas.openxmlformats.org/officeDocument/2006/relationships/image" Target="../media/image62.png"/><Relationship Id="rId12" Type="http://schemas.openxmlformats.org/officeDocument/2006/relationships/image" Target="../media/image73.svg"/><Relationship Id="rId17" Type="http://schemas.openxmlformats.org/officeDocument/2006/relationships/image" Target="../media/image76.png"/><Relationship Id="rId2" Type="http://schemas.openxmlformats.org/officeDocument/2006/relationships/image" Target="../media/image2.png"/><Relationship Id="rId16" Type="http://schemas.openxmlformats.org/officeDocument/2006/relationships/image" Target="../media/image69.svg"/><Relationship Id="rId20" Type="http://schemas.openxmlformats.org/officeDocument/2006/relationships/image" Target="../media/image67.svg"/><Relationship Id="rId1" Type="http://schemas.openxmlformats.org/officeDocument/2006/relationships/slideLayout" Target="../slideLayouts/slideLayout2.xml"/><Relationship Id="rId6" Type="http://schemas.openxmlformats.org/officeDocument/2006/relationships/image" Target="../media/image71.svg"/><Relationship Id="rId11" Type="http://schemas.openxmlformats.org/officeDocument/2006/relationships/image" Target="../media/image72.png"/><Relationship Id="rId5" Type="http://schemas.openxmlformats.org/officeDocument/2006/relationships/image" Target="../media/image70.png"/><Relationship Id="rId15" Type="http://schemas.openxmlformats.org/officeDocument/2006/relationships/image" Target="../media/image68.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56.png"/><Relationship Id="rId14" Type="http://schemas.openxmlformats.org/officeDocument/2006/relationships/image" Target="../media/image75.svg"/></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64.png"/><Relationship Id="rId7" Type="http://schemas.openxmlformats.org/officeDocument/2006/relationships/image" Target="../media/image62.png"/><Relationship Id="rId12" Type="http://schemas.openxmlformats.org/officeDocument/2006/relationships/image" Target="../media/image73.svg"/><Relationship Id="rId17" Type="http://schemas.openxmlformats.org/officeDocument/2006/relationships/image" Target="../media/image76.png"/><Relationship Id="rId2" Type="http://schemas.openxmlformats.org/officeDocument/2006/relationships/image" Target="../media/image2.png"/><Relationship Id="rId16" Type="http://schemas.openxmlformats.org/officeDocument/2006/relationships/image" Target="../media/image69.svg"/><Relationship Id="rId20" Type="http://schemas.openxmlformats.org/officeDocument/2006/relationships/image" Target="../media/image67.svg"/><Relationship Id="rId1" Type="http://schemas.openxmlformats.org/officeDocument/2006/relationships/slideLayout" Target="../slideLayouts/slideLayout2.xml"/><Relationship Id="rId6" Type="http://schemas.openxmlformats.org/officeDocument/2006/relationships/image" Target="../media/image71.svg"/><Relationship Id="rId11" Type="http://schemas.openxmlformats.org/officeDocument/2006/relationships/image" Target="../media/image72.png"/><Relationship Id="rId5" Type="http://schemas.openxmlformats.org/officeDocument/2006/relationships/image" Target="../media/image70.png"/><Relationship Id="rId15" Type="http://schemas.openxmlformats.org/officeDocument/2006/relationships/image" Target="../media/image68.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56.png"/><Relationship Id="rId14" Type="http://schemas.openxmlformats.org/officeDocument/2006/relationships/image" Target="../media/image75.svg"/></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5.svg"/></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633F11-5EDC-4105-8B3D-0CD3796FE5B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6" name="Picture 5">
            <a:extLst>
              <a:ext uri="{FF2B5EF4-FFF2-40B4-BE49-F238E27FC236}">
                <a16:creationId xmlns:a16="http://schemas.microsoft.com/office/drawing/2014/main" id="{8C7A5CF0-F99C-461C-9C2F-36E536650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850" y="2619375"/>
            <a:ext cx="4686300" cy="1619250"/>
          </a:xfrm>
          <a:prstGeom prst="rect">
            <a:avLst/>
          </a:prstGeom>
        </p:spPr>
      </p:pic>
    </p:spTree>
    <p:extLst>
      <p:ext uri="{BB962C8B-B14F-4D97-AF65-F5344CB8AC3E}">
        <p14:creationId xmlns:p14="http://schemas.microsoft.com/office/powerpoint/2010/main" val="44542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Speakers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2241096" y="1618204"/>
            <a:ext cx="3489144" cy="1293559"/>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Chris Beams</a:t>
            </a:r>
          </a:p>
          <a:p>
            <a:pPr>
              <a:lnSpc>
                <a:spcPct val="150000"/>
              </a:lnSpc>
            </a:pPr>
            <a:r>
              <a:rPr lang="en-GB" dirty="0">
                <a:solidFill>
                  <a:schemeClr val="bg1">
                    <a:lumMod val="50000"/>
                  </a:schemeClr>
                </a:solidFill>
                <a:latin typeface="IBM Plex Sans" panose="020B0503050203000203" pitchFamily="34" charset="0"/>
              </a:rPr>
              <a:t>GitHub: </a:t>
            </a:r>
            <a:r>
              <a:rPr lang="en-GB" dirty="0" err="1">
                <a:solidFill>
                  <a:srgbClr val="25B135"/>
                </a:solidFill>
                <a:latin typeface="IBM Plex Sans" panose="020B0503050203000203" pitchFamily="34" charset="0"/>
              </a:rPr>
              <a:t>cbeams</a:t>
            </a:r>
            <a:endParaRPr lang="en-GB" dirty="0">
              <a:solidFill>
                <a:srgbClr val="25B135"/>
              </a:solidFill>
              <a:latin typeface="IBM Plex Sans" panose="020B0503050203000203" pitchFamily="34" charset="0"/>
            </a:endParaRPr>
          </a:p>
          <a:p>
            <a:pPr>
              <a:lnSpc>
                <a:spcPct val="150000"/>
              </a:lnSpc>
            </a:pPr>
            <a:r>
              <a:rPr lang="en-GB" dirty="0">
                <a:solidFill>
                  <a:schemeClr val="bg1">
                    <a:lumMod val="50000"/>
                  </a:schemeClr>
                </a:solidFill>
                <a:latin typeface="IBM Plex Sans" panose="020B0503050203000203" pitchFamily="34" charset="0"/>
              </a:rPr>
              <a:t>Twitter: </a:t>
            </a:r>
            <a:r>
              <a:rPr lang="en-GB" dirty="0">
                <a:solidFill>
                  <a:srgbClr val="25B135"/>
                </a:solidFill>
                <a:latin typeface="IBM Plex Sans" panose="020B0503050203000203" pitchFamily="34" charset="0"/>
              </a:rPr>
              <a:t>@cbeams</a:t>
            </a:r>
          </a:p>
        </p:txBody>
      </p:sp>
      <p:sp>
        <p:nvSpPr>
          <p:cNvPr id="2" name="Oval 1">
            <a:extLst>
              <a:ext uri="{FF2B5EF4-FFF2-40B4-BE49-F238E27FC236}">
                <a16:creationId xmlns:a16="http://schemas.microsoft.com/office/drawing/2014/main" id="{51425DC3-4A74-476A-9EDB-9C0B82418F8E}"/>
              </a:ext>
            </a:extLst>
          </p:cNvPr>
          <p:cNvSpPr/>
          <p:nvPr/>
        </p:nvSpPr>
        <p:spPr>
          <a:xfrm>
            <a:off x="691662" y="1627162"/>
            <a:ext cx="1247356" cy="124735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03EFFC9-3EB4-495F-8CA8-B5299F3430DC}"/>
              </a:ext>
            </a:extLst>
          </p:cNvPr>
          <p:cNvSpPr txBox="1"/>
          <p:nvPr/>
        </p:nvSpPr>
        <p:spPr>
          <a:xfrm>
            <a:off x="8066292" y="1634185"/>
            <a:ext cx="3489144" cy="1293559"/>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M52go</a:t>
            </a:r>
          </a:p>
          <a:p>
            <a:pPr>
              <a:lnSpc>
                <a:spcPct val="150000"/>
              </a:lnSpc>
            </a:pPr>
            <a:r>
              <a:rPr lang="en-GB" dirty="0">
                <a:solidFill>
                  <a:schemeClr val="bg1">
                    <a:lumMod val="50000"/>
                  </a:schemeClr>
                </a:solidFill>
                <a:latin typeface="IBM Plex Sans" panose="020B0503050203000203" pitchFamily="34" charset="0"/>
              </a:rPr>
              <a:t>GitHub: </a:t>
            </a:r>
            <a:r>
              <a:rPr lang="en-GB" dirty="0">
                <a:solidFill>
                  <a:srgbClr val="25B135"/>
                </a:solidFill>
                <a:latin typeface="IBM Plex Sans" panose="020B0503050203000203" pitchFamily="34" charset="0"/>
              </a:rPr>
              <a:t>m52go</a:t>
            </a:r>
          </a:p>
          <a:p>
            <a:pPr>
              <a:lnSpc>
                <a:spcPct val="150000"/>
              </a:lnSpc>
            </a:pPr>
            <a:r>
              <a:rPr lang="en-GB" dirty="0">
                <a:solidFill>
                  <a:schemeClr val="bg1">
                    <a:lumMod val="50000"/>
                  </a:schemeClr>
                </a:solidFill>
                <a:latin typeface="IBM Plex Sans" panose="020B0503050203000203" pitchFamily="34" charset="0"/>
              </a:rPr>
              <a:t>Website: </a:t>
            </a:r>
            <a:r>
              <a:rPr lang="en-GB" dirty="0">
                <a:solidFill>
                  <a:srgbClr val="25B135"/>
                </a:solidFill>
                <a:latin typeface="IBM Plex Sans" panose="020B0503050203000203" pitchFamily="34" charset="0"/>
              </a:rPr>
              <a:t>jain.io</a:t>
            </a:r>
          </a:p>
        </p:txBody>
      </p:sp>
      <p:sp>
        <p:nvSpPr>
          <p:cNvPr id="7" name="Oval 6">
            <a:extLst>
              <a:ext uri="{FF2B5EF4-FFF2-40B4-BE49-F238E27FC236}">
                <a16:creationId xmlns:a16="http://schemas.microsoft.com/office/drawing/2014/main" id="{6307E710-665B-4787-AC0E-B255A69F3DAF}"/>
              </a:ext>
            </a:extLst>
          </p:cNvPr>
          <p:cNvSpPr/>
          <p:nvPr/>
        </p:nvSpPr>
        <p:spPr>
          <a:xfrm>
            <a:off x="6516858" y="1643143"/>
            <a:ext cx="1247356" cy="124735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4F1BCFEF-7898-4B02-AE0D-BBEC0E35477D}"/>
              </a:ext>
            </a:extLst>
          </p:cNvPr>
          <p:cNvSpPr txBox="1"/>
          <p:nvPr/>
        </p:nvSpPr>
        <p:spPr>
          <a:xfrm>
            <a:off x="2241096" y="3462316"/>
            <a:ext cx="3489144" cy="1293559"/>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Wiz</a:t>
            </a:r>
          </a:p>
          <a:p>
            <a:pPr>
              <a:lnSpc>
                <a:spcPct val="150000"/>
              </a:lnSpc>
            </a:pPr>
            <a:r>
              <a:rPr lang="en-GB" dirty="0">
                <a:solidFill>
                  <a:schemeClr val="bg1">
                    <a:lumMod val="50000"/>
                  </a:schemeClr>
                </a:solidFill>
                <a:latin typeface="IBM Plex Sans" panose="020B0503050203000203" pitchFamily="34" charset="0"/>
              </a:rPr>
              <a:t>GitHub: </a:t>
            </a:r>
            <a:r>
              <a:rPr lang="en-GB" dirty="0">
                <a:solidFill>
                  <a:srgbClr val="25B135"/>
                </a:solidFill>
                <a:latin typeface="IBM Plex Sans" panose="020B0503050203000203" pitchFamily="34" charset="0"/>
              </a:rPr>
              <a:t>wiz</a:t>
            </a:r>
          </a:p>
          <a:p>
            <a:pPr>
              <a:lnSpc>
                <a:spcPct val="150000"/>
              </a:lnSpc>
            </a:pPr>
            <a:r>
              <a:rPr lang="en-GB" dirty="0">
                <a:solidFill>
                  <a:schemeClr val="bg1">
                    <a:lumMod val="50000"/>
                  </a:schemeClr>
                </a:solidFill>
                <a:latin typeface="IBM Plex Sans" panose="020B0503050203000203" pitchFamily="34" charset="0"/>
              </a:rPr>
              <a:t>Twitter: </a:t>
            </a:r>
            <a:r>
              <a:rPr lang="en-GB" dirty="0">
                <a:solidFill>
                  <a:srgbClr val="25B135"/>
                </a:solidFill>
                <a:latin typeface="IBM Plex Sans" panose="020B0503050203000203" pitchFamily="34" charset="0"/>
              </a:rPr>
              <a:t>@wiz</a:t>
            </a:r>
          </a:p>
        </p:txBody>
      </p:sp>
      <p:sp>
        <p:nvSpPr>
          <p:cNvPr id="21" name="Oval 20">
            <a:extLst>
              <a:ext uri="{FF2B5EF4-FFF2-40B4-BE49-F238E27FC236}">
                <a16:creationId xmlns:a16="http://schemas.microsoft.com/office/drawing/2014/main" id="{D2C9062B-3A1D-4A97-AF49-5E2434009151}"/>
              </a:ext>
            </a:extLst>
          </p:cNvPr>
          <p:cNvSpPr/>
          <p:nvPr/>
        </p:nvSpPr>
        <p:spPr>
          <a:xfrm>
            <a:off x="691662" y="3471274"/>
            <a:ext cx="1247356" cy="124735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55C715BC-541F-4A86-95AE-68FF07DA55E6}"/>
              </a:ext>
            </a:extLst>
          </p:cNvPr>
          <p:cNvSpPr txBox="1"/>
          <p:nvPr/>
        </p:nvSpPr>
        <p:spPr>
          <a:xfrm>
            <a:off x="8066292" y="3478297"/>
            <a:ext cx="3489144" cy="878061"/>
          </a:xfrm>
          <a:prstGeom prst="rect">
            <a:avLst/>
          </a:prstGeom>
          <a:noFill/>
        </p:spPr>
        <p:txBody>
          <a:bodyPr wrap="square" rtlCol="0">
            <a:spAutoFit/>
          </a:bodyPr>
          <a:lstStyle/>
          <a:p>
            <a:pPr>
              <a:lnSpc>
                <a:spcPct val="150000"/>
              </a:lnSpc>
            </a:pPr>
            <a:r>
              <a:rPr lang="en-GB" b="1" i="0" dirty="0" err="1">
                <a:effectLst/>
                <a:latin typeface="IBM Plex Sans" panose="020B0503050203000203" pitchFamily="34" charset="0"/>
              </a:rPr>
              <a:t>Pazza</a:t>
            </a:r>
            <a:endParaRPr lang="en-GB" b="1" i="0" dirty="0">
              <a:effectLst/>
              <a:latin typeface="IBM Plex Sans" panose="020B0503050203000203" pitchFamily="34" charset="0"/>
            </a:endParaRPr>
          </a:p>
          <a:p>
            <a:pPr>
              <a:lnSpc>
                <a:spcPct val="150000"/>
              </a:lnSpc>
            </a:pPr>
            <a:r>
              <a:rPr lang="en-GB" dirty="0">
                <a:solidFill>
                  <a:schemeClr val="bg1">
                    <a:lumMod val="50000"/>
                  </a:schemeClr>
                </a:solidFill>
                <a:latin typeface="IBM Plex Sans" panose="020B0503050203000203" pitchFamily="34" charset="0"/>
              </a:rPr>
              <a:t>GitHub: </a:t>
            </a:r>
            <a:r>
              <a:rPr lang="en-GB" dirty="0">
                <a:solidFill>
                  <a:srgbClr val="25B135"/>
                </a:solidFill>
                <a:latin typeface="IBM Plex Sans" panose="020B0503050203000203" pitchFamily="34" charset="0"/>
              </a:rPr>
              <a:t>pazza83</a:t>
            </a:r>
          </a:p>
        </p:txBody>
      </p:sp>
      <p:sp>
        <p:nvSpPr>
          <p:cNvPr id="25" name="Oval 24">
            <a:extLst>
              <a:ext uri="{FF2B5EF4-FFF2-40B4-BE49-F238E27FC236}">
                <a16:creationId xmlns:a16="http://schemas.microsoft.com/office/drawing/2014/main" id="{837A5E66-31D3-4891-A6CB-00223ADB7806}"/>
              </a:ext>
            </a:extLst>
          </p:cNvPr>
          <p:cNvSpPr/>
          <p:nvPr/>
        </p:nvSpPr>
        <p:spPr>
          <a:xfrm>
            <a:off x="6516858" y="3487255"/>
            <a:ext cx="1247356" cy="124735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78938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Agenda</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2672023" cy="3440301"/>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GB" b="1" i="0" dirty="0">
                <a:solidFill>
                  <a:srgbClr val="2E2E2E"/>
                </a:solidFill>
                <a:effectLst/>
                <a:latin typeface="IBM Plex Sans" panose="020B0503050203000203" pitchFamily="34" charset="0"/>
              </a:rPr>
              <a:t>Pulse</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Development</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Ops</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Growth</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Support</a:t>
            </a:r>
          </a:p>
        </p:txBody>
      </p:sp>
      <p:sp>
        <p:nvSpPr>
          <p:cNvPr id="11" name="TextBox 10">
            <a:extLst>
              <a:ext uri="{FF2B5EF4-FFF2-40B4-BE49-F238E27FC236}">
                <a16:creationId xmlns:a16="http://schemas.microsoft.com/office/drawing/2014/main" id="{104BA58A-F262-460D-8449-FAE3A8527141}"/>
              </a:ext>
            </a:extLst>
          </p:cNvPr>
          <p:cNvSpPr txBox="1"/>
          <p:nvPr/>
        </p:nvSpPr>
        <p:spPr>
          <a:xfrm>
            <a:off x="2935061" y="1621240"/>
            <a:ext cx="7613196" cy="3440301"/>
          </a:xfrm>
          <a:prstGeom prst="rect">
            <a:avLst/>
          </a:prstGeom>
          <a:noFill/>
        </p:spPr>
        <p:txBody>
          <a:bodyPr wrap="square" rtlCol="0">
            <a:spAutoFit/>
          </a:bodyPr>
          <a:lstStyle/>
          <a:p>
            <a:pPr>
              <a:lnSpc>
                <a:spcPct val="250000"/>
              </a:lnSpc>
            </a:pPr>
            <a:r>
              <a:rPr lang="en-GB" b="0" i="0" dirty="0">
                <a:solidFill>
                  <a:schemeClr val="bg1">
                    <a:lumMod val="50000"/>
                  </a:schemeClr>
                </a:solidFill>
                <a:effectLst/>
                <a:latin typeface="IBM Plex Sans" panose="020B0503050203000203" pitchFamily="34" charset="0"/>
              </a:rPr>
              <a:t>Overview of the state of the project</a:t>
            </a:r>
          </a:p>
          <a:p>
            <a:pPr>
              <a:lnSpc>
                <a:spcPct val="250000"/>
              </a:lnSpc>
            </a:pPr>
            <a:r>
              <a:rPr lang="en-GB" dirty="0" err="1">
                <a:solidFill>
                  <a:schemeClr val="bg1">
                    <a:lumMod val="50000"/>
                  </a:schemeClr>
                </a:solidFill>
                <a:latin typeface="IBM Plex Sans" panose="020B0503050203000203" pitchFamily="34" charset="0"/>
              </a:rPr>
              <a:t>Segwit</a:t>
            </a:r>
            <a:r>
              <a:rPr lang="en-GB" dirty="0">
                <a:solidFill>
                  <a:schemeClr val="bg1">
                    <a:lumMod val="50000"/>
                  </a:schemeClr>
                </a:solidFill>
                <a:latin typeface="IBM Plex Sans" panose="020B0503050203000203" pitchFamily="34" charset="0"/>
              </a:rPr>
              <a:t>, API, repayments, 1.4.0</a:t>
            </a:r>
          </a:p>
          <a:p>
            <a:pPr>
              <a:lnSpc>
                <a:spcPct val="250000"/>
              </a:lnSpc>
            </a:pPr>
            <a:r>
              <a:rPr lang="en-GB" dirty="0">
                <a:solidFill>
                  <a:schemeClr val="bg1">
                    <a:lumMod val="50000"/>
                  </a:schemeClr>
                </a:solidFill>
                <a:latin typeface="IBM Plex Sans" panose="020B0503050203000203" pitchFamily="34" charset="0"/>
              </a:rPr>
              <a:t>Decentralizing all things</a:t>
            </a:r>
          </a:p>
          <a:p>
            <a:pPr>
              <a:lnSpc>
                <a:spcPct val="250000"/>
              </a:lnSpc>
            </a:pPr>
            <a:r>
              <a:rPr lang="en-GB" dirty="0">
                <a:solidFill>
                  <a:schemeClr val="bg1">
                    <a:lumMod val="50000"/>
                  </a:schemeClr>
                </a:solidFill>
                <a:latin typeface="IBM Plex Sans" panose="020B0503050203000203" pitchFamily="34" charset="0"/>
              </a:rPr>
              <a:t>Markets, budgeting, publishing, usability</a:t>
            </a:r>
          </a:p>
          <a:p>
            <a:pPr>
              <a:lnSpc>
                <a:spcPct val="250000"/>
              </a:lnSpc>
            </a:pPr>
            <a:r>
              <a:rPr lang="en-GB" dirty="0">
                <a:solidFill>
                  <a:schemeClr val="bg1">
                    <a:lumMod val="50000"/>
                  </a:schemeClr>
                </a:solidFill>
                <a:latin typeface="IBM Plex Sans" panose="020B0503050203000203" pitchFamily="34" charset="0"/>
              </a:rPr>
              <a:t>Current state, stats and challenges</a:t>
            </a:r>
          </a:p>
        </p:txBody>
      </p:sp>
    </p:spTree>
    <p:extLst>
      <p:ext uri="{BB962C8B-B14F-4D97-AF65-F5344CB8AC3E}">
        <p14:creationId xmlns:p14="http://schemas.microsoft.com/office/powerpoint/2010/main" val="123811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Contents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4" y="1618204"/>
            <a:ext cx="408402" cy="3440301"/>
          </a:xfrm>
          <a:prstGeom prst="rect">
            <a:avLst/>
          </a:prstGeom>
          <a:noFill/>
        </p:spPr>
        <p:txBody>
          <a:bodyPr wrap="square" rtlCol="0">
            <a:spAutoFit/>
          </a:bodyPr>
          <a:lstStyle/>
          <a:p>
            <a:pPr>
              <a:lnSpc>
                <a:spcPct val="250000"/>
              </a:lnSpc>
              <a:buClr>
                <a:srgbClr val="25B135"/>
              </a:buClr>
              <a:buSzPct val="140000"/>
            </a:pPr>
            <a:r>
              <a:rPr lang="en-GB" b="1" i="0" dirty="0">
                <a:solidFill>
                  <a:schemeClr val="bg1">
                    <a:lumMod val="75000"/>
                  </a:schemeClr>
                </a:solidFill>
                <a:effectLst/>
                <a:latin typeface="IBM Plex Sans" panose="020B0503050203000203" pitchFamily="34" charset="0"/>
              </a:rPr>
              <a:t>1</a:t>
            </a:r>
          </a:p>
          <a:p>
            <a:pPr>
              <a:lnSpc>
                <a:spcPct val="250000"/>
              </a:lnSpc>
              <a:buClr>
                <a:srgbClr val="25B135"/>
              </a:buClr>
              <a:buSzPct val="140000"/>
            </a:pPr>
            <a:r>
              <a:rPr lang="en-GB" b="1" dirty="0">
                <a:solidFill>
                  <a:schemeClr val="bg1">
                    <a:lumMod val="75000"/>
                  </a:schemeClr>
                </a:solidFill>
                <a:latin typeface="IBM Plex Sans" panose="020B0503050203000203" pitchFamily="34" charset="0"/>
              </a:rPr>
              <a:t>2</a:t>
            </a:r>
          </a:p>
          <a:p>
            <a:pPr>
              <a:lnSpc>
                <a:spcPct val="250000"/>
              </a:lnSpc>
              <a:buClr>
                <a:srgbClr val="25B135"/>
              </a:buClr>
              <a:buSzPct val="140000"/>
            </a:pPr>
            <a:r>
              <a:rPr lang="en-GB" b="1" dirty="0">
                <a:solidFill>
                  <a:schemeClr val="bg1">
                    <a:lumMod val="75000"/>
                  </a:schemeClr>
                </a:solidFill>
                <a:latin typeface="IBM Plex Sans" panose="020B0503050203000203" pitchFamily="34" charset="0"/>
              </a:rPr>
              <a:t>3</a:t>
            </a:r>
          </a:p>
          <a:p>
            <a:pPr>
              <a:lnSpc>
                <a:spcPct val="250000"/>
              </a:lnSpc>
              <a:buClr>
                <a:srgbClr val="25B135"/>
              </a:buClr>
              <a:buSzPct val="140000"/>
            </a:pPr>
            <a:r>
              <a:rPr lang="en-GB" b="1" dirty="0">
                <a:solidFill>
                  <a:schemeClr val="bg1">
                    <a:lumMod val="75000"/>
                  </a:schemeClr>
                </a:solidFill>
                <a:latin typeface="IBM Plex Sans" panose="020B0503050203000203" pitchFamily="34" charset="0"/>
              </a:rPr>
              <a:t>4</a:t>
            </a:r>
          </a:p>
          <a:p>
            <a:pPr>
              <a:lnSpc>
                <a:spcPct val="250000"/>
              </a:lnSpc>
              <a:buClr>
                <a:srgbClr val="25B135"/>
              </a:buClr>
              <a:buSzPct val="140000"/>
            </a:pPr>
            <a:r>
              <a:rPr lang="en-GB" b="1" dirty="0">
                <a:solidFill>
                  <a:schemeClr val="bg1">
                    <a:lumMod val="75000"/>
                  </a:schemeClr>
                </a:solidFill>
                <a:latin typeface="IBM Plex Sans" panose="020B0503050203000203" pitchFamily="34" charset="0"/>
              </a:rPr>
              <a:t>5</a:t>
            </a:r>
          </a:p>
        </p:txBody>
      </p:sp>
      <p:sp>
        <p:nvSpPr>
          <p:cNvPr id="11" name="TextBox 10">
            <a:extLst>
              <a:ext uri="{FF2B5EF4-FFF2-40B4-BE49-F238E27FC236}">
                <a16:creationId xmlns:a16="http://schemas.microsoft.com/office/drawing/2014/main" id="{104BA58A-F262-460D-8449-FAE3A8527141}"/>
              </a:ext>
            </a:extLst>
          </p:cNvPr>
          <p:cNvSpPr txBox="1"/>
          <p:nvPr/>
        </p:nvSpPr>
        <p:spPr>
          <a:xfrm>
            <a:off x="1100066" y="1621240"/>
            <a:ext cx="10386789" cy="3440301"/>
          </a:xfrm>
          <a:prstGeom prst="rect">
            <a:avLst/>
          </a:prstGeom>
          <a:noFill/>
        </p:spPr>
        <p:txBody>
          <a:bodyPr wrap="square" rtlCol="0">
            <a:spAutoFit/>
          </a:bodyPr>
          <a:lstStyle/>
          <a:p>
            <a:pPr>
              <a:lnSpc>
                <a:spcPct val="250000"/>
              </a:lnSpc>
            </a:pPr>
            <a:r>
              <a:rPr lang="en-GB" b="0" i="0" dirty="0">
                <a:effectLst/>
                <a:latin typeface="IBM Plex Sans" panose="020B0503050203000203" pitchFamily="34" charset="0"/>
              </a:rPr>
              <a:t>Pulse: Overview of the state of the project</a:t>
            </a:r>
          </a:p>
          <a:p>
            <a:pPr>
              <a:lnSpc>
                <a:spcPct val="250000"/>
              </a:lnSpc>
            </a:pPr>
            <a:r>
              <a:rPr lang="en-GB" dirty="0">
                <a:latin typeface="IBM Plex Sans" panose="020B0503050203000203" pitchFamily="34" charset="0"/>
              </a:rPr>
              <a:t>Development: </a:t>
            </a:r>
            <a:r>
              <a:rPr lang="en-GB" dirty="0" err="1">
                <a:latin typeface="IBM Plex Sans" panose="020B0503050203000203" pitchFamily="34" charset="0"/>
              </a:rPr>
              <a:t>Segwit</a:t>
            </a:r>
            <a:r>
              <a:rPr lang="en-GB" dirty="0">
                <a:latin typeface="IBM Plex Sans" panose="020B0503050203000203" pitchFamily="34" charset="0"/>
              </a:rPr>
              <a:t>, API, repayments, 1.4.0</a:t>
            </a:r>
          </a:p>
          <a:p>
            <a:pPr>
              <a:lnSpc>
                <a:spcPct val="250000"/>
              </a:lnSpc>
            </a:pPr>
            <a:r>
              <a:rPr lang="en-GB" dirty="0">
                <a:latin typeface="IBM Plex Sans" panose="020B0503050203000203" pitchFamily="34" charset="0"/>
              </a:rPr>
              <a:t>Ops: Decentralizing all things</a:t>
            </a:r>
          </a:p>
          <a:p>
            <a:pPr>
              <a:lnSpc>
                <a:spcPct val="250000"/>
              </a:lnSpc>
            </a:pPr>
            <a:r>
              <a:rPr lang="en-GB" dirty="0">
                <a:latin typeface="IBM Plex Sans" panose="020B0503050203000203" pitchFamily="34" charset="0"/>
              </a:rPr>
              <a:t>Growth: Markets, budgeting, publishing, usability</a:t>
            </a:r>
          </a:p>
          <a:p>
            <a:pPr>
              <a:lnSpc>
                <a:spcPct val="250000"/>
              </a:lnSpc>
            </a:pPr>
            <a:r>
              <a:rPr lang="en-GB" dirty="0">
                <a:latin typeface="IBM Plex Sans" panose="020B0503050203000203" pitchFamily="34" charset="0"/>
              </a:rPr>
              <a:t>Support: Current state, stats and challenges</a:t>
            </a:r>
          </a:p>
        </p:txBody>
      </p:sp>
    </p:spTree>
    <p:extLst>
      <p:ext uri="{BB962C8B-B14F-4D97-AF65-F5344CB8AC3E}">
        <p14:creationId xmlns:p14="http://schemas.microsoft.com/office/powerpoint/2010/main" val="8291909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Weekly trading volume</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BF6407EA-8E07-4243-9126-D8F806D0B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47" y="1716186"/>
            <a:ext cx="10006396" cy="3970850"/>
          </a:xfrm>
          <a:prstGeom prst="rect">
            <a:avLst/>
          </a:prstGeom>
        </p:spPr>
      </p:pic>
    </p:spTree>
    <p:extLst>
      <p:ext uri="{BB962C8B-B14F-4D97-AF65-F5344CB8AC3E}">
        <p14:creationId xmlns:p14="http://schemas.microsoft.com/office/powerpoint/2010/main" val="889474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Monthly trading volume</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47" y="2525350"/>
            <a:ext cx="10904778" cy="1230221"/>
          </a:xfrm>
          <a:prstGeom prst="rect">
            <a:avLst/>
          </a:prstGeom>
        </p:spPr>
      </p:pic>
    </p:spTree>
    <p:extLst>
      <p:ext uri="{BB962C8B-B14F-4D97-AF65-F5344CB8AC3E}">
        <p14:creationId xmlns:p14="http://schemas.microsoft.com/office/powerpoint/2010/main" val="3724129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6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5B135"/>
              </a:solidFill>
            </a:endParaRPr>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err="1">
                <a:solidFill>
                  <a:srgbClr val="25B135"/>
                </a:solidFill>
                <a:latin typeface="IBM Plex Sans" panose="020B0503050203000203" pitchFamily="34" charset="0"/>
              </a:rPr>
              <a:t>Seednode</a:t>
            </a:r>
            <a:r>
              <a:rPr lang="en-US" sz="4000" dirty="0">
                <a:solidFill>
                  <a:srgbClr val="25B135"/>
                </a:solidFill>
                <a:latin typeface="IBM Plex Sans" panose="020B0503050203000203" pitchFamily="34" charset="0"/>
              </a:rPr>
              <a:t> uptime</a:t>
            </a:r>
            <a:endParaRPr lang="en-GB" sz="4000" dirty="0">
              <a:solidFill>
                <a:srgbClr val="25B135"/>
              </a:solidFill>
              <a:latin typeface="IBM Plex Sans" panose="020B0503050203000203" pitchFamily="34" charset="0"/>
            </a:endParaRPr>
          </a:p>
        </p:txBody>
      </p:sp>
      <p:pic>
        <p:nvPicPr>
          <p:cNvPr id="5" name="Picture 4">
            <a:extLst>
              <a:ext uri="{FF2B5EF4-FFF2-40B4-BE49-F238E27FC236}">
                <a16:creationId xmlns:a16="http://schemas.microsoft.com/office/drawing/2014/main" id="{B3B0CCCE-00C9-4E1B-A87F-B53FC4A53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47" y="1632774"/>
            <a:ext cx="10327822" cy="4298479"/>
          </a:xfrm>
          <a:prstGeom prst="rect">
            <a:avLst/>
          </a:prstGeom>
        </p:spPr>
      </p:pic>
    </p:spTree>
    <p:extLst>
      <p:ext uri="{BB962C8B-B14F-4D97-AF65-F5344CB8AC3E}">
        <p14:creationId xmlns:p14="http://schemas.microsoft.com/office/powerpoint/2010/main" val="2814066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617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5B135"/>
              </a:solidFill>
            </a:endParaRPr>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Trade statistics</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C66222A0-45BA-4F32-8630-0AD18D8E2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776" y="1901588"/>
            <a:ext cx="10484447" cy="2666329"/>
          </a:xfrm>
          <a:prstGeom prst="rect">
            <a:avLst/>
          </a:prstGeom>
        </p:spPr>
      </p:pic>
    </p:spTree>
    <p:extLst>
      <p:ext uri="{BB962C8B-B14F-4D97-AF65-F5344CB8AC3E}">
        <p14:creationId xmlns:p14="http://schemas.microsoft.com/office/powerpoint/2010/main" val="2309300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7" name="TextBox 6">
            <a:extLst>
              <a:ext uri="{FF2B5EF4-FFF2-40B4-BE49-F238E27FC236}">
                <a16:creationId xmlns:a16="http://schemas.microsoft.com/office/drawing/2014/main" id="{8CDB3DA3-976C-4EAB-8A13-FDE65D38E317}"/>
              </a:ext>
            </a:extLst>
          </p:cNvPr>
          <p:cNvSpPr txBox="1"/>
          <p:nvPr/>
        </p:nvSpPr>
        <p:spPr>
          <a:xfrm>
            <a:off x="705147" y="721545"/>
            <a:ext cx="10781708" cy="461665"/>
          </a:xfrm>
          <a:prstGeom prst="rect">
            <a:avLst/>
          </a:prstGeom>
          <a:noFill/>
        </p:spPr>
        <p:txBody>
          <a:bodyPr wrap="square" rtlCol="0">
            <a:spAutoFit/>
          </a:bodyPr>
          <a:lstStyle/>
          <a:p>
            <a:pPr algn="ctr"/>
            <a:r>
              <a:rPr lang="en-US" sz="2400" dirty="0">
                <a:solidFill>
                  <a:schemeClr val="bg1">
                    <a:alpha val="50000"/>
                  </a:schemeClr>
                </a:solidFill>
                <a:latin typeface="IBM Plex Sans" panose="020B0503050203000203" pitchFamily="34" charset="0"/>
              </a:rPr>
              <a:t>Tweet:</a:t>
            </a:r>
            <a:endParaRPr lang="en-GB" sz="2400" dirty="0">
              <a:solidFill>
                <a:schemeClr val="bg1">
                  <a:alpha val="50000"/>
                </a:schemeClr>
              </a:solidFill>
              <a:latin typeface="IBM Plex Sans" panose="020B0503050203000203" pitchFamily="34" charset="0"/>
            </a:endParaRPr>
          </a:p>
        </p:txBody>
      </p:sp>
      <p:sp>
        <p:nvSpPr>
          <p:cNvPr id="4" name="Rectangle: Rounded Corners 3">
            <a:extLst>
              <a:ext uri="{FF2B5EF4-FFF2-40B4-BE49-F238E27FC236}">
                <a16:creationId xmlns:a16="http://schemas.microsoft.com/office/drawing/2014/main" id="{D0936BB5-30FF-478A-BAF3-D49BB24CDBCF}"/>
              </a:ext>
            </a:extLst>
          </p:cNvPr>
          <p:cNvSpPr/>
          <p:nvPr/>
        </p:nvSpPr>
        <p:spPr>
          <a:xfrm>
            <a:off x="2412546" y="1466534"/>
            <a:ext cx="7366908" cy="3820886"/>
          </a:xfrm>
          <a:prstGeom prst="roundRect">
            <a:avLst>
              <a:gd name="adj" fmla="val 9181"/>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2C922DE-5074-4A59-9DCF-44D7D7269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354" y="4781234"/>
            <a:ext cx="268285" cy="268285"/>
          </a:xfrm>
          <a:prstGeom prst="rect">
            <a:avLst/>
          </a:prstGeom>
        </p:spPr>
      </p:pic>
      <p:pic>
        <p:nvPicPr>
          <p:cNvPr id="8" name="Picture 7">
            <a:extLst>
              <a:ext uri="{FF2B5EF4-FFF2-40B4-BE49-F238E27FC236}">
                <a16:creationId xmlns:a16="http://schemas.microsoft.com/office/drawing/2014/main" id="{C33EFA0D-EE48-486B-A9A1-180E0411D9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67643" y="4790660"/>
            <a:ext cx="348794" cy="233289"/>
          </a:xfrm>
          <a:prstGeom prst="rect">
            <a:avLst/>
          </a:prstGeom>
        </p:spPr>
      </p:pic>
      <p:pic>
        <p:nvPicPr>
          <p:cNvPr id="10" name="Picture 9">
            <a:extLst>
              <a:ext uri="{FF2B5EF4-FFF2-40B4-BE49-F238E27FC236}">
                <a16:creationId xmlns:a16="http://schemas.microsoft.com/office/drawing/2014/main" id="{F85E81ED-58E2-43C4-95DD-A031BC56B9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55589" y="4776779"/>
            <a:ext cx="268285" cy="252329"/>
          </a:xfrm>
          <a:prstGeom prst="rect">
            <a:avLst/>
          </a:prstGeom>
        </p:spPr>
      </p:pic>
      <p:sp>
        <p:nvSpPr>
          <p:cNvPr id="12" name="TextBox 11">
            <a:extLst>
              <a:ext uri="{FF2B5EF4-FFF2-40B4-BE49-F238E27FC236}">
                <a16:creationId xmlns:a16="http://schemas.microsoft.com/office/drawing/2014/main" id="{FA28BD37-3590-4876-B2F9-50CFEDD240EF}"/>
              </a:ext>
            </a:extLst>
          </p:cNvPr>
          <p:cNvSpPr txBox="1"/>
          <p:nvPr/>
        </p:nvSpPr>
        <p:spPr>
          <a:xfrm>
            <a:off x="3645354" y="1820023"/>
            <a:ext cx="4461782" cy="462563"/>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Bisq</a:t>
            </a:r>
            <a:r>
              <a:rPr lang="en-GB" b="0" i="0" dirty="0">
                <a:solidFill>
                  <a:schemeClr val="bg1">
                    <a:lumMod val="50000"/>
                  </a:schemeClr>
                </a:solidFill>
                <a:effectLst/>
                <a:latin typeface="IBM Plex Sans" panose="020B0503050203000203" pitchFamily="34" charset="0"/>
              </a:rPr>
              <a:t>   @bisq_network</a:t>
            </a:r>
            <a:r>
              <a:rPr lang="en-GB" dirty="0">
                <a:solidFill>
                  <a:schemeClr val="bg1">
                    <a:lumMod val="50000"/>
                  </a:schemeClr>
                </a:solidFill>
                <a:latin typeface="IBM Plex Sans" panose="020B0503050203000203" pitchFamily="34" charset="0"/>
              </a:rPr>
              <a:t>   -   Sep 28</a:t>
            </a:r>
          </a:p>
        </p:txBody>
      </p:sp>
      <p:sp>
        <p:nvSpPr>
          <p:cNvPr id="14" name="Oval 13">
            <a:extLst>
              <a:ext uri="{FF2B5EF4-FFF2-40B4-BE49-F238E27FC236}">
                <a16:creationId xmlns:a16="http://schemas.microsoft.com/office/drawing/2014/main" id="{A06FE355-5B01-4366-8F74-06226172A720}"/>
              </a:ext>
            </a:extLst>
          </p:cNvPr>
          <p:cNvSpPr/>
          <p:nvPr/>
        </p:nvSpPr>
        <p:spPr>
          <a:xfrm>
            <a:off x="2804518" y="1759615"/>
            <a:ext cx="609073" cy="60907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2FFE00B-7F28-4328-8C1C-42DBD4BA4C56}"/>
              </a:ext>
            </a:extLst>
          </p:cNvPr>
          <p:cNvSpPr txBox="1"/>
          <p:nvPr/>
        </p:nvSpPr>
        <p:spPr>
          <a:xfrm>
            <a:off x="3645353" y="2518589"/>
            <a:ext cx="5290457" cy="1318631"/>
          </a:xfrm>
          <a:prstGeom prst="rect">
            <a:avLst/>
          </a:prstGeom>
          <a:noFill/>
        </p:spPr>
        <p:txBody>
          <a:bodyPr wrap="square" rtlCol="0">
            <a:spAutoFit/>
          </a:bodyPr>
          <a:lstStyle/>
          <a:p>
            <a:pPr>
              <a:lnSpc>
                <a:spcPts val="5000"/>
              </a:lnSpc>
            </a:pPr>
            <a:r>
              <a:rPr lang="en-US" sz="3200" i="0" dirty="0">
                <a:effectLst/>
                <a:latin typeface="IBM Plex Sans" panose="020B0503050203000203" pitchFamily="34" charset="0"/>
              </a:rPr>
              <a:t>Be a node on a network, not a customer of a company.</a:t>
            </a:r>
            <a:endParaRPr lang="en-GB" sz="3200" dirty="0">
              <a:solidFill>
                <a:schemeClr val="bg1">
                  <a:lumMod val="50000"/>
                </a:schemeClr>
              </a:solidFill>
              <a:latin typeface="IBM Plex Sans" panose="020B0503050203000203" pitchFamily="34" charset="0"/>
            </a:endParaRPr>
          </a:p>
        </p:txBody>
      </p:sp>
      <p:cxnSp>
        <p:nvCxnSpPr>
          <p:cNvPr id="21" name="Straight Connector 20">
            <a:extLst>
              <a:ext uri="{FF2B5EF4-FFF2-40B4-BE49-F238E27FC236}">
                <a16:creationId xmlns:a16="http://schemas.microsoft.com/office/drawing/2014/main" id="{E7E75145-EDEA-4882-B715-FD3D4D18F83C}"/>
              </a:ext>
            </a:extLst>
          </p:cNvPr>
          <p:cNvCxnSpPr/>
          <p:nvPr/>
        </p:nvCxnSpPr>
        <p:spPr>
          <a:xfrm>
            <a:off x="3645353" y="4528141"/>
            <a:ext cx="55394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675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38B488-E155-49A3-8D95-A94FEABF73C1}"/>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7" name="TextBox 6">
            <a:extLst>
              <a:ext uri="{FF2B5EF4-FFF2-40B4-BE49-F238E27FC236}">
                <a16:creationId xmlns:a16="http://schemas.microsoft.com/office/drawing/2014/main" id="{8CDB3DA3-976C-4EAB-8A13-FDE65D38E317}"/>
              </a:ext>
            </a:extLst>
          </p:cNvPr>
          <p:cNvSpPr txBox="1"/>
          <p:nvPr/>
        </p:nvSpPr>
        <p:spPr>
          <a:xfrm>
            <a:off x="705147" y="721545"/>
            <a:ext cx="10781708" cy="461665"/>
          </a:xfrm>
          <a:prstGeom prst="rect">
            <a:avLst/>
          </a:prstGeom>
          <a:noFill/>
        </p:spPr>
        <p:txBody>
          <a:bodyPr wrap="square" rtlCol="0">
            <a:spAutoFit/>
          </a:bodyPr>
          <a:lstStyle/>
          <a:p>
            <a:pPr algn="ctr"/>
            <a:r>
              <a:rPr lang="en-US" sz="2400" dirty="0">
                <a:solidFill>
                  <a:schemeClr val="bg1">
                    <a:alpha val="50000"/>
                  </a:schemeClr>
                </a:solidFill>
                <a:latin typeface="IBM Plex Sans" panose="020B0503050203000203" pitchFamily="34" charset="0"/>
              </a:rPr>
              <a:t>Tweet:</a:t>
            </a:r>
            <a:endParaRPr lang="en-GB" sz="2400" dirty="0">
              <a:solidFill>
                <a:schemeClr val="bg1">
                  <a:alpha val="50000"/>
                </a:schemeClr>
              </a:solidFill>
              <a:latin typeface="IBM Plex Sans" panose="020B0503050203000203" pitchFamily="34" charset="0"/>
            </a:endParaRPr>
          </a:p>
        </p:txBody>
      </p:sp>
      <p:sp>
        <p:nvSpPr>
          <p:cNvPr id="4" name="Rectangle: Rounded Corners 3">
            <a:extLst>
              <a:ext uri="{FF2B5EF4-FFF2-40B4-BE49-F238E27FC236}">
                <a16:creationId xmlns:a16="http://schemas.microsoft.com/office/drawing/2014/main" id="{D0936BB5-30FF-478A-BAF3-D49BB24CDBCF}"/>
              </a:ext>
            </a:extLst>
          </p:cNvPr>
          <p:cNvSpPr/>
          <p:nvPr/>
        </p:nvSpPr>
        <p:spPr>
          <a:xfrm>
            <a:off x="2412546" y="1466534"/>
            <a:ext cx="7366908" cy="3820886"/>
          </a:xfrm>
          <a:prstGeom prst="roundRect">
            <a:avLst>
              <a:gd name="adj" fmla="val 9181"/>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2C922DE-5074-4A59-9DCF-44D7D7269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354" y="4781234"/>
            <a:ext cx="268285" cy="268285"/>
          </a:xfrm>
          <a:prstGeom prst="rect">
            <a:avLst/>
          </a:prstGeom>
        </p:spPr>
      </p:pic>
      <p:pic>
        <p:nvPicPr>
          <p:cNvPr id="8" name="Picture 7">
            <a:extLst>
              <a:ext uri="{FF2B5EF4-FFF2-40B4-BE49-F238E27FC236}">
                <a16:creationId xmlns:a16="http://schemas.microsoft.com/office/drawing/2014/main" id="{C33EFA0D-EE48-486B-A9A1-180E0411D9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67643" y="4790660"/>
            <a:ext cx="348794" cy="233289"/>
          </a:xfrm>
          <a:prstGeom prst="rect">
            <a:avLst/>
          </a:prstGeom>
        </p:spPr>
      </p:pic>
      <p:pic>
        <p:nvPicPr>
          <p:cNvPr id="10" name="Picture 9">
            <a:extLst>
              <a:ext uri="{FF2B5EF4-FFF2-40B4-BE49-F238E27FC236}">
                <a16:creationId xmlns:a16="http://schemas.microsoft.com/office/drawing/2014/main" id="{F85E81ED-58E2-43C4-95DD-A031BC56B9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55589" y="4776779"/>
            <a:ext cx="268285" cy="252329"/>
          </a:xfrm>
          <a:prstGeom prst="rect">
            <a:avLst/>
          </a:prstGeom>
        </p:spPr>
      </p:pic>
      <p:sp>
        <p:nvSpPr>
          <p:cNvPr id="12" name="TextBox 11">
            <a:extLst>
              <a:ext uri="{FF2B5EF4-FFF2-40B4-BE49-F238E27FC236}">
                <a16:creationId xmlns:a16="http://schemas.microsoft.com/office/drawing/2014/main" id="{FA28BD37-3590-4876-B2F9-50CFEDD240EF}"/>
              </a:ext>
            </a:extLst>
          </p:cNvPr>
          <p:cNvSpPr txBox="1"/>
          <p:nvPr/>
        </p:nvSpPr>
        <p:spPr>
          <a:xfrm>
            <a:off x="3645354" y="1820023"/>
            <a:ext cx="4461782" cy="462563"/>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Bisq</a:t>
            </a:r>
            <a:r>
              <a:rPr lang="en-GB" b="0" i="0" dirty="0">
                <a:solidFill>
                  <a:schemeClr val="bg1">
                    <a:lumMod val="50000"/>
                  </a:schemeClr>
                </a:solidFill>
                <a:effectLst/>
                <a:latin typeface="IBM Plex Sans" panose="020B0503050203000203" pitchFamily="34" charset="0"/>
              </a:rPr>
              <a:t>   @bisq_network</a:t>
            </a:r>
            <a:r>
              <a:rPr lang="en-GB" dirty="0">
                <a:solidFill>
                  <a:schemeClr val="bg1">
                    <a:lumMod val="50000"/>
                  </a:schemeClr>
                </a:solidFill>
                <a:latin typeface="IBM Plex Sans" panose="020B0503050203000203" pitchFamily="34" charset="0"/>
              </a:rPr>
              <a:t>   -   Sep 28</a:t>
            </a:r>
          </a:p>
        </p:txBody>
      </p:sp>
      <p:sp>
        <p:nvSpPr>
          <p:cNvPr id="14" name="Oval 13">
            <a:extLst>
              <a:ext uri="{FF2B5EF4-FFF2-40B4-BE49-F238E27FC236}">
                <a16:creationId xmlns:a16="http://schemas.microsoft.com/office/drawing/2014/main" id="{A06FE355-5B01-4366-8F74-06226172A720}"/>
              </a:ext>
            </a:extLst>
          </p:cNvPr>
          <p:cNvSpPr/>
          <p:nvPr/>
        </p:nvSpPr>
        <p:spPr>
          <a:xfrm>
            <a:off x="2804518" y="1759615"/>
            <a:ext cx="609073" cy="60907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2FFE00B-7F28-4328-8C1C-42DBD4BA4C56}"/>
              </a:ext>
            </a:extLst>
          </p:cNvPr>
          <p:cNvSpPr txBox="1"/>
          <p:nvPr/>
        </p:nvSpPr>
        <p:spPr>
          <a:xfrm>
            <a:off x="3645353" y="2518589"/>
            <a:ext cx="5290457" cy="1318631"/>
          </a:xfrm>
          <a:prstGeom prst="rect">
            <a:avLst/>
          </a:prstGeom>
          <a:noFill/>
        </p:spPr>
        <p:txBody>
          <a:bodyPr wrap="square" rtlCol="0">
            <a:spAutoFit/>
          </a:bodyPr>
          <a:lstStyle/>
          <a:p>
            <a:pPr>
              <a:lnSpc>
                <a:spcPts val="5000"/>
              </a:lnSpc>
            </a:pPr>
            <a:r>
              <a:rPr lang="en-US" sz="3200" i="0" dirty="0">
                <a:effectLst/>
                <a:latin typeface="IBM Plex Sans" panose="020B0503050203000203" pitchFamily="34" charset="0"/>
              </a:rPr>
              <a:t>Be a node on a network, not a customer of a company.</a:t>
            </a:r>
            <a:endParaRPr lang="en-GB" sz="3200" dirty="0">
              <a:solidFill>
                <a:schemeClr val="bg1">
                  <a:lumMod val="50000"/>
                </a:schemeClr>
              </a:solidFill>
              <a:latin typeface="IBM Plex Sans" panose="020B0503050203000203" pitchFamily="34" charset="0"/>
            </a:endParaRPr>
          </a:p>
        </p:txBody>
      </p:sp>
      <p:cxnSp>
        <p:nvCxnSpPr>
          <p:cNvPr id="21" name="Straight Connector 20">
            <a:extLst>
              <a:ext uri="{FF2B5EF4-FFF2-40B4-BE49-F238E27FC236}">
                <a16:creationId xmlns:a16="http://schemas.microsoft.com/office/drawing/2014/main" id="{E7E75145-EDEA-4882-B715-FD3D4D18F83C}"/>
              </a:ext>
            </a:extLst>
          </p:cNvPr>
          <p:cNvCxnSpPr/>
          <p:nvPr/>
        </p:nvCxnSpPr>
        <p:spPr>
          <a:xfrm>
            <a:off x="3645353" y="4528141"/>
            <a:ext cx="55394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069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38B488-E155-49A3-8D95-A94FEABF73C1}"/>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7" name="TextBox 6">
            <a:extLst>
              <a:ext uri="{FF2B5EF4-FFF2-40B4-BE49-F238E27FC236}">
                <a16:creationId xmlns:a16="http://schemas.microsoft.com/office/drawing/2014/main" id="{8CDB3DA3-976C-4EAB-8A13-FDE65D38E317}"/>
              </a:ext>
            </a:extLst>
          </p:cNvPr>
          <p:cNvSpPr txBox="1"/>
          <p:nvPr/>
        </p:nvSpPr>
        <p:spPr>
          <a:xfrm>
            <a:off x="705147" y="721545"/>
            <a:ext cx="10781708" cy="461665"/>
          </a:xfrm>
          <a:prstGeom prst="rect">
            <a:avLst/>
          </a:prstGeom>
          <a:noFill/>
        </p:spPr>
        <p:txBody>
          <a:bodyPr wrap="square" rtlCol="0">
            <a:spAutoFit/>
          </a:bodyPr>
          <a:lstStyle/>
          <a:p>
            <a:pPr algn="ctr"/>
            <a:r>
              <a:rPr lang="en-US" sz="2400" dirty="0">
                <a:solidFill>
                  <a:schemeClr val="bg1">
                    <a:lumMod val="50000"/>
                    <a:alpha val="50000"/>
                  </a:schemeClr>
                </a:solidFill>
                <a:latin typeface="IBM Plex Sans" panose="020B0503050203000203" pitchFamily="34" charset="0"/>
              </a:rPr>
              <a:t>Tweet:</a:t>
            </a:r>
            <a:endParaRPr lang="en-GB" sz="2400" dirty="0">
              <a:solidFill>
                <a:schemeClr val="bg1">
                  <a:lumMod val="50000"/>
                  <a:alpha val="50000"/>
                </a:schemeClr>
              </a:solidFill>
              <a:latin typeface="IBM Plex Sans" panose="020B0503050203000203" pitchFamily="34" charset="0"/>
            </a:endParaRPr>
          </a:p>
        </p:txBody>
      </p:sp>
      <p:sp>
        <p:nvSpPr>
          <p:cNvPr id="4" name="Rectangle: Rounded Corners 3">
            <a:extLst>
              <a:ext uri="{FF2B5EF4-FFF2-40B4-BE49-F238E27FC236}">
                <a16:creationId xmlns:a16="http://schemas.microsoft.com/office/drawing/2014/main" id="{D0936BB5-30FF-478A-BAF3-D49BB24CDBCF}"/>
              </a:ext>
            </a:extLst>
          </p:cNvPr>
          <p:cNvSpPr/>
          <p:nvPr/>
        </p:nvSpPr>
        <p:spPr>
          <a:xfrm>
            <a:off x="2412546" y="1466534"/>
            <a:ext cx="7366908" cy="3820886"/>
          </a:xfrm>
          <a:prstGeom prst="roundRect">
            <a:avLst>
              <a:gd name="adj" fmla="val 9181"/>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32C922DE-5074-4A59-9DCF-44D7D7269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354" y="4781234"/>
            <a:ext cx="268285" cy="268285"/>
          </a:xfrm>
          <a:prstGeom prst="rect">
            <a:avLst/>
          </a:prstGeom>
        </p:spPr>
      </p:pic>
      <p:pic>
        <p:nvPicPr>
          <p:cNvPr id="8" name="Picture 7">
            <a:extLst>
              <a:ext uri="{FF2B5EF4-FFF2-40B4-BE49-F238E27FC236}">
                <a16:creationId xmlns:a16="http://schemas.microsoft.com/office/drawing/2014/main" id="{C33EFA0D-EE48-486B-A9A1-180E0411D9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67643" y="4790660"/>
            <a:ext cx="348794" cy="233289"/>
          </a:xfrm>
          <a:prstGeom prst="rect">
            <a:avLst/>
          </a:prstGeom>
        </p:spPr>
      </p:pic>
      <p:pic>
        <p:nvPicPr>
          <p:cNvPr id="10" name="Picture 9">
            <a:extLst>
              <a:ext uri="{FF2B5EF4-FFF2-40B4-BE49-F238E27FC236}">
                <a16:creationId xmlns:a16="http://schemas.microsoft.com/office/drawing/2014/main" id="{F85E81ED-58E2-43C4-95DD-A031BC56B9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55589" y="4776779"/>
            <a:ext cx="268285" cy="252329"/>
          </a:xfrm>
          <a:prstGeom prst="rect">
            <a:avLst/>
          </a:prstGeom>
        </p:spPr>
      </p:pic>
      <p:sp>
        <p:nvSpPr>
          <p:cNvPr id="12" name="TextBox 11">
            <a:extLst>
              <a:ext uri="{FF2B5EF4-FFF2-40B4-BE49-F238E27FC236}">
                <a16:creationId xmlns:a16="http://schemas.microsoft.com/office/drawing/2014/main" id="{FA28BD37-3590-4876-B2F9-50CFEDD240EF}"/>
              </a:ext>
            </a:extLst>
          </p:cNvPr>
          <p:cNvSpPr txBox="1"/>
          <p:nvPr/>
        </p:nvSpPr>
        <p:spPr>
          <a:xfrm>
            <a:off x="3645354" y="1820023"/>
            <a:ext cx="4461782" cy="462563"/>
          </a:xfrm>
          <a:prstGeom prst="rect">
            <a:avLst/>
          </a:prstGeom>
          <a:noFill/>
        </p:spPr>
        <p:txBody>
          <a:bodyPr wrap="square" rtlCol="0">
            <a:spAutoFit/>
          </a:bodyPr>
          <a:lstStyle/>
          <a:p>
            <a:pPr>
              <a:lnSpc>
                <a:spcPct val="150000"/>
              </a:lnSpc>
            </a:pPr>
            <a:r>
              <a:rPr lang="en-GB" b="1" i="0" dirty="0">
                <a:effectLst/>
                <a:latin typeface="IBM Plex Sans" panose="020B0503050203000203" pitchFamily="34" charset="0"/>
              </a:rPr>
              <a:t>Bisq</a:t>
            </a:r>
            <a:r>
              <a:rPr lang="en-GB" b="0" i="0" dirty="0">
                <a:solidFill>
                  <a:schemeClr val="bg1">
                    <a:lumMod val="50000"/>
                  </a:schemeClr>
                </a:solidFill>
                <a:effectLst/>
                <a:latin typeface="IBM Plex Sans" panose="020B0503050203000203" pitchFamily="34" charset="0"/>
              </a:rPr>
              <a:t>   @bisq_network</a:t>
            </a:r>
            <a:r>
              <a:rPr lang="en-GB" dirty="0">
                <a:solidFill>
                  <a:schemeClr val="bg1">
                    <a:lumMod val="50000"/>
                  </a:schemeClr>
                </a:solidFill>
                <a:latin typeface="IBM Plex Sans" panose="020B0503050203000203" pitchFamily="34" charset="0"/>
              </a:rPr>
              <a:t>   -   Sep 28</a:t>
            </a:r>
          </a:p>
        </p:txBody>
      </p:sp>
      <p:sp>
        <p:nvSpPr>
          <p:cNvPr id="14" name="Oval 13">
            <a:extLst>
              <a:ext uri="{FF2B5EF4-FFF2-40B4-BE49-F238E27FC236}">
                <a16:creationId xmlns:a16="http://schemas.microsoft.com/office/drawing/2014/main" id="{A06FE355-5B01-4366-8F74-06226172A720}"/>
              </a:ext>
            </a:extLst>
          </p:cNvPr>
          <p:cNvSpPr/>
          <p:nvPr/>
        </p:nvSpPr>
        <p:spPr>
          <a:xfrm>
            <a:off x="2804518" y="1759615"/>
            <a:ext cx="609073" cy="609073"/>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82FFE00B-7F28-4328-8C1C-42DBD4BA4C56}"/>
              </a:ext>
            </a:extLst>
          </p:cNvPr>
          <p:cNvSpPr txBox="1"/>
          <p:nvPr/>
        </p:nvSpPr>
        <p:spPr>
          <a:xfrm>
            <a:off x="3645353" y="2518589"/>
            <a:ext cx="5290457" cy="1318631"/>
          </a:xfrm>
          <a:prstGeom prst="rect">
            <a:avLst/>
          </a:prstGeom>
          <a:noFill/>
        </p:spPr>
        <p:txBody>
          <a:bodyPr wrap="square" rtlCol="0">
            <a:spAutoFit/>
          </a:bodyPr>
          <a:lstStyle/>
          <a:p>
            <a:pPr>
              <a:lnSpc>
                <a:spcPts val="5000"/>
              </a:lnSpc>
            </a:pPr>
            <a:r>
              <a:rPr lang="en-US" sz="3200" i="0" dirty="0">
                <a:effectLst/>
                <a:latin typeface="IBM Plex Sans" panose="020B0503050203000203" pitchFamily="34" charset="0"/>
              </a:rPr>
              <a:t>Be a node on a network, not a customer of a company.</a:t>
            </a:r>
            <a:endParaRPr lang="en-GB" sz="3200" dirty="0">
              <a:solidFill>
                <a:schemeClr val="bg1">
                  <a:lumMod val="50000"/>
                </a:schemeClr>
              </a:solidFill>
              <a:latin typeface="IBM Plex Sans" panose="020B0503050203000203" pitchFamily="34" charset="0"/>
            </a:endParaRPr>
          </a:p>
        </p:txBody>
      </p:sp>
      <p:cxnSp>
        <p:nvCxnSpPr>
          <p:cNvPr id="21" name="Straight Connector 20">
            <a:extLst>
              <a:ext uri="{FF2B5EF4-FFF2-40B4-BE49-F238E27FC236}">
                <a16:creationId xmlns:a16="http://schemas.microsoft.com/office/drawing/2014/main" id="{E7E75145-EDEA-4882-B715-FD3D4D18F83C}"/>
              </a:ext>
            </a:extLst>
          </p:cNvPr>
          <p:cNvCxnSpPr/>
          <p:nvPr/>
        </p:nvCxnSpPr>
        <p:spPr>
          <a:xfrm>
            <a:off x="3645353" y="4528141"/>
            <a:ext cx="55394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14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E9861F-8E06-4578-8CC1-2A2A27F85C4C}"/>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6" name="Picture 5">
            <a:extLst>
              <a:ext uri="{FF2B5EF4-FFF2-40B4-BE49-F238E27FC236}">
                <a16:creationId xmlns:a16="http://schemas.microsoft.com/office/drawing/2014/main" id="{8C7A5CF0-F99C-461C-9C2F-36E5366509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52850" y="2619375"/>
            <a:ext cx="4686300" cy="1619250"/>
          </a:xfrm>
          <a:prstGeom prst="rect">
            <a:avLst/>
          </a:prstGeom>
        </p:spPr>
      </p:pic>
    </p:spTree>
    <p:extLst>
      <p:ext uri="{BB962C8B-B14F-4D97-AF65-F5344CB8AC3E}">
        <p14:creationId xmlns:p14="http://schemas.microsoft.com/office/powerpoint/2010/main" val="1845612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1107996"/>
          </a:xfrm>
          <a:prstGeom prst="rect">
            <a:avLst/>
          </a:prstGeom>
          <a:noFill/>
        </p:spPr>
        <p:txBody>
          <a:bodyPr wrap="square" rtlCol="0">
            <a:spAutoFit/>
          </a:bodyPr>
          <a:lstStyle/>
          <a:p>
            <a:pPr algn="ctr"/>
            <a:r>
              <a:rPr lang="en-US" sz="6600" dirty="0">
                <a:solidFill>
                  <a:schemeClr val="bg1"/>
                </a:solidFill>
                <a:latin typeface="IBM Plex Sans" panose="020B0503050203000203" pitchFamily="34" charset="0"/>
              </a:rPr>
              <a:t>What is </a:t>
            </a:r>
            <a:r>
              <a:rPr lang="en-US" sz="6600" dirty="0" err="1">
                <a:solidFill>
                  <a:schemeClr val="bg1"/>
                </a:solidFill>
                <a:latin typeface="IBM Plex Sans" panose="020B0503050203000203" pitchFamily="34" charset="0"/>
              </a:rPr>
              <a:t>Bisq</a:t>
            </a:r>
            <a:r>
              <a:rPr lang="en-US" sz="6600" dirty="0">
                <a:solidFill>
                  <a:schemeClr val="bg1"/>
                </a:solidFill>
                <a:latin typeface="IBM Plex Sans" panose="020B0503050203000203" pitchFamily="34" charset="0"/>
              </a:rPr>
              <a:t>?</a:t>
            </a:r>
            <a:endParaRPr lang="en-GB" sz="66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958559"/>
            <a:ext cx="10781708" cy="461665"/>
          </a:xfrm>
          <a:prstGeom prst="rect">
            <a:avLst/>
          </a:prstGeom>
          <a:noFill/>
        </p:spPr>
        <p:txBody>
          <a:bodyPr wrap="square" rtlCol="0">
            <a:spAutoFit/>
          </a:bodyPr>
          <a:lstStyle/>
          <a:p>
            <a:pPr algn="ctr"/>
            <a:r>
              <a:rPr lang="en-US" sz="2400" dirty="0">
                <a:solidFill>
                  <a:schemeClr val="bg1">
                    <a:alpha val="50000"/>
                  </a:schemeClr>
                </a:solidFill>
                <a:latin typeface="IBM Plex Sans" panose="020B0503050203000203" pitchFamily="34" charset="0"/>
              </a:rPr>
              <a:t>Author name / Subtitle</a:t>
            </a:r>
            <a:endParaRPr lang="en-GB" sz="2400" dirty="0">
              <a:solidFill>
                <a:schemeClr val="bg1">
                  <a:alpha val="50000"/>
                </a:schemeClr>
              </a:solidFill>
              <a:latin typeface="IBM Plex Sans" panose="020B0503050203000203" pitchFamily="34" charset="0"/>
            </a:endParaRPr>
          </a:p>
        </p:txBody>
      </p:sp>
    </p:spTree>
    <p:extLst>
      <p:ext uri="{BB962C8B-B14F-4D97-AF65-F5344CB8AC3E}">
        <p14:creationId xmlns:p14="http://schemas.microsoft.com/office/powerpoint/2010/main" val="1868100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1107996"/>
          </a:xfrm>
          <a:prstGeom prst="rect">
            <a:avLst/>
          </a:prstGeom>
          <a:noFill/>
        </p:spPr>
        <p:txBody>
          <a:bodyPr wrap="square" rtlCol="0">
            <a:spAutoFit/>
          </a:bodyPr>
          <a:lstStyle/>
          <a:p>
            <a:pPr algn="ctr"/>
            <a:r>
              <a:rPr lang="en-US" sz="6600" dirty="0">
                <a:solidFill>
                  <a:schemeClr val="bg1"/>
                </a:solidFill>
                <a:latin typeface="IBM Plex Sans" panose="020B0503050203000203" pitchFamily="34" charset="0"/>
              </a:rPr>
              <a:t>What is </a:t>
            </a:r>
            <a:r>
              <a:rPr lang="en-US" sz="6600" dirty="0" err="1">
                <a:solidFill>
                  <a:schemeClr val="bg1"/>
                </a:solidFill>
                <a:latin typeface="IBM Plex Sans" panose="020B0503050203000203" pitchFamily="34" charset="0"/>
              </a:rPr>
              <a:t>Bisq</a:t>
            </a:r>
            <a:r>
              <a:rPr lang="en-US" sz="6600" dirty="0">
                <a:solidFill>
                  <a:schemeClr val="bg1"/>
                </a:solidFill>
                <a:latin typeface="IBM Plex Sans" panose="020B0503050203000203" pitchFamily="34" charset="0"/>
              </a:rPr>
              <a:t>?</a:t>
            </a:r>
            <a:endParaRPr lang="en-GB" sz="66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958559"/>
            <a:ext cx="10781708" cy="461665"/>
          </a:xfrm>
          <a:prstGeom prst="rect">
            <a:avLst/>
          </a:prstGeom>
          <a:noFill/>
        </p:spPr>
        <p:txBody>
          <a:bodyPr wrap="square" rtlCol="0">
            <a:spAutoFit/>
          </a:bodyPr>
          <a:lstStyle/>
          <a:p>
            <a:pPr algn="ctr"/>
            <a:r>
              <a:rPr lang="en-US" sz="2400" dirty="0">
                <a:solidFill>
                  <a:schemeClr val="bg1">
                    <a:alpha val="50000"/>
                  </a:schemeClr>
                </a:solidFill>
                <a:latin typeface="IBM Plex Sans" panose="020B0503050203000203" pitchFamily="34" charset="0"/>
              </a:rPr>
              <a:t>Author name / Subtitle</a:t>
            </a:r>
            <a:endParaRPr lang="en-GB" sz="2400" dirty="0">
              <a:solidFill>
                <a:schemeClr val="bg1">
                  <a:alpha val="50000"/>
                </a:schemeClr>
              </a:solidFill>
              <a:latin typeface="IBM Plex Sans" panose="020B0503050203000203" pitchFamily="34" charset="0"/>
            </a:endParaRPr>
          </a:p>
        </p:txBody>
      </p:sp>
    </p:spTree>
    <p:extLst>
      <p:ext uri="{BB962C8B-B14F-4D97-AF65-F5344CB8AC3E}">
        <p14:creationId xmlns:p14="http://schemas.microsoft.com/office/powerpoint/2010/main" val="415418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1107996"/>
          </a:xfrm>
          <a:prstGeom prst="rect">
            <a:avLst/>
          </a:prstGeom>
          <a:noFill/>
        </p:spPr>
        <p:txBody>
          <a:bodyPr wrap="square" rtlCol="0">
            <a:spAutoFit/>
          </a:bodyPr>
          <a:lstStyle/>
          <a:p>
            <a:pPr algn="ctr"/>
            <a:r>
              <a:rPr lang="en-US" sz="6600" dirty="0">
                <a:solidFill>
                  <a:srgbClr val="25B135"/>
                </a:solidFill>
                <a:latin typeface="IBM Plex Sans" panose="020B0503050203000203" pitchFamily="34" charset="0"/>
              </a:rPr>
              <a:t>What is </a:t>
            </a:r>
            <a:r>
              <a:rPr lang="en-US" sz="6600" dirty="0" err="1">
                <a:solidFill>
                  <a:srgbClr val="25B135"/>
                </a:solidFill>
                <a:latin typeface="IBM Plex Sans" panose="020B0503050203000203" pitchFamily="34" charset="0"/>
              </a:rPr>
              <a:t>Bisq</a:t>
            </a:r>
            <a:r>
              <a:rPr lang="en-US" sz="6600" dirty="0">
                <a:solidFill>
                  <a:srgbClr val="25B135"/>
                </a:solidFill>
                <a:latin typeface="IBM Plex Sans" panose="020B0503050203000203" pitchFamily="34" charset="0"/>
              </a:rPr>
              <a:t>?</a:t>
            </a:r>
            <a:endParaRPr lang="en-GB" sz="6600" dirty="0">
              <a:solidFill>
                <a:srgbClr val="25B135"/>
              </a:solidFill>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958559"/>
            <a:ext cx="10781708" cy="461665"/>
          </a:xfrm>
          <a:prstGeom prst="rect">
            <a:avLst/>
          </a:prstGeom>
          <a:noFill/>
        </p:spPr>
        <p:txBody>
          <a:bodyPr wrap="square" rtlCol="0">
            <a:spAutoFit/>
          </a:bodyPr>
          <a:lstStyle/>
          <a:p>
            <a:pPr algn="ctr"/>
            <a:r>
              <a:rPr lang="en-US" sz="2400" dirty="0">
                <a:solidFill>
                  <a:schemeClr val="tx1">
                    <a:alpha val="50000"/>
                  </a:schemeClr>
                </a:solidFill>
                <a:latin typeface="IBM Plex Sans" panose="020B0503050203000203" pitchFamily="34" charset="0"/>
              </a:rPr>
              <a:t>Author name / Subtitle</a:t>
            </a:r>
            <a:endParaRPr lang="en-GB" sz="2400" dirty="0">
              <a:solidFill>
                <a:schemeClr val="tx1">
                  <a:alpha val="50000"/>
                </a:schemeClr>
              </a:solidFill>
              <a:latin typeface="IBM Plex Sans" panose="020B0503050203000203" pitchFamily="34" charset="0"/>
            </a:endParaRPr>
          </a:p>
        </p:txBody>
      </p:sp>
    </p:spTree>
    <p:extLst>
      <p:ext uri="{BB962C8B-B14F-4D97-AF65-F5344CB8AC3E}">
        <p14:creationId xmlns:p14="http://schemas.microsoft.com/office/powerpoint/2010/main" val="201310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No Identity Verification</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Get started in minutes. No need to wait for approval from a central authority.</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6646" y="1634217"/>
            <a:ext cx="2213586" cy="2635221"/>
          </a:xfrm>
          <a:prstGeom prst="rect">
            <a:avLst/>
          </a:prstGeom>
        </p:spPr>
      </p:pic>
    </p:spTree>
    <p:extLst>
      <p:ext uri="{BB962C8B-B14F-4D97-AF65-F5344CB8AC3E}">
        <p14:creationId xmlns:p14="http://schemas.microsoft.com/office/powerpoint/2010/main" val="829539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Decentralized</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Trading takes place on a global P2P network of users running </a:t>
            </a:r>
            <a:r>
              <a:rPr lang="en-US" b="0" i="0" dirty="0" err="1">
                <a:solidFill>
                  <a:schemeClr val="bg1">
                    <a:lumMod val="50000"/>
                  </a:schemeClr>
                </a:solidFill>
                <a:effectLst/>
                <a:latin typeface="IBM Plex Sans" panose="020B0503050203000203" pitchFamily="34" charset="0"/>
              </a:rPr>
              <a:t>Bisq</a:t>
            </a:r>
            <a:r>
              <a:rPr lang="en-US" b="0" i="0" dirty="0">
                <a:solidFill>
                  <a:schemeClr val="bg1">
                    <a:lumMod val="50000"/>
                  </a:schemeClr>
                </a:solidFill>
                <a:effectLst/>
                <a:latin typeface="IBM Plex Sans" panose="020B0503050203000203" pitchFamily="34" charset="0"/>
              </a:rPr>
              <a:t> on their own machines.</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76646" y="1634217"/>
            <a:ext cx="2213585" cy="2635221"/>
          </a:xfrm>
          <a:prstGeom prst="rect">
            <a:avLst/>
          </a:prstGeom>
        </p:spPr>
      </p:pic>
    </p:spTree>
    <p:extLst>
      <p:ext uri="{BB962C8B-B14F-4D97-AF65-F5344CB8AC3E}">
        <p14:creationId xmlns:p14="http://schemas.microsoft.com/office/powerpoint/2010/main" val="1959843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Safe</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err="1">
                <a:solidFill>
                  <a:schemeClr val="bg1">
                    <a:lumMod val="50000"/>
                  </a:schemeClr>
                </a:solidFill>
                <a:effectLst/>
                <a:latin typeface="IBM Plex Sans" panose="020B0503050203000203" pitchFamily="34" charset="0"/>
              </a:rPr>
              <a:t>Bisq</a:t>
            </a:r>
            <a:r>
              <a:rPr lang="en-US" b="0" i="0" dirty="0">
                <a:solidFill>
                  <a:schemeClr val="bg1">
                    <a:lumMod val="50000"/>
                  </a:schemeClr>
                </a:solidFill>
                <a:effectLst/>
                <a:latin typeface="IBM Plex Sans" panose="020B0503050203000203" pitchFamily="34" charset="0"/>
              </a:rPr>
              <a:t> never holds your funds. Deposits held in 2-of-2 </a:t>
            </a:r>
            <a:r>
              <a:rPr lang="en-US" b="0" i="0" dirty="0" err="1">
                <a:solidFill>
                  <a:schemeClr val="bg1">
                    <a:lumMod val="50000"/>
                  </a:schemeClr>
                </a:solidFill>
                <a:effectLst/>
                <a:latin typeface="IBM Plex Sans" panose="020B0503050203000203" pitchFamily="34" charset="0"/>
              </a:rPr>
              <a:t>multisig</a:t>
            </a:r>
            <a:r>
              <a:rPr lang="en-US" b="0" i="0" dirty="0">
                <a:solidFill>
                  <a:schemeClr val="bg1">
                    <a:lumMod val="50000"/>
                  </a:schemeClr>
                </a:solidFill>
                <a:effectLst/>
                <a:latin typeface="IBM Plex Sans" panose="020B0503050203000203" pitchFamily="34" charset="0"/>
              </a:rPr>
              <a:t> wallets encourage safe, successful trades.</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76646" y="1708240"/>
            <a:ext cx="2213586" cy="2487175"/>
          </a:xfrm>
          <a:prstGeom prst="rect">
            <a:avLst/>
          </a:prstGeom>
        </p:spPr>
      </p:pic>
    </p:spTree>
    <p:extLst>
      <p:ext uri="{BB962C8B-B14F-4D97-AF65-F5344CB8AC3E}">
        <p14:creationId xmlns:p14="http://schemas.microsoft.com/office/powerpoint/2010/main" val="3750987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Private</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Your data is stored locally on-disk, and is never sent to a central server. Every </a:t>
            </a:r>
            <a:r>
              <a:rPr lang="en-US" b="0" i="0" dirty="0" err="1">
                <a:solidFill>
                  <a:schemeClr val="bg1">
                    <a:lumMod val="50000"/>
                  </a:schemeClr>
                </a:solidFill>
                <a:effectLst/>
                <a:latin typeface="IBM Plex Sans" panose="020B0503050203000203" pitchFamily="34" charset="0"/>
              </a:rPr>
              <a:t>Bisq</a:t>
            </a:r>
            <a:r>
              <a:rPr lang="en-US" b="0" i="0" dirty="0">
                <a:solidFill>
                  <a:schemeClr val="bg1">
                    <a:lumMod val="50000"/>
                  </a:schemeClr>
                </a:solidFill>
                <a:effectLst/>
                <a:latin typeface="IBM Plex Sans" panose="020B0503050203000203" pitchFamily="34" charset="0"/>
              </a:rPr>
              <a:t> node is a Tor hidden service by default.</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34759" y="1634217"/>
            <a:ext cx="1897359" cy="2635221"/>
          </a:xfrm>
          <a:prstGeom prst="rect">
            <a:avLst/>
          </a:prstGeom>
        </p:spPr>
      </p:pic>
    </p:spTree>
    <p:extLst>
      <p:ext uri="{BB962C8B-B14F-4D97-AF65-F5344CB8AC3E}">
        <p14:creationId xmlns:p14="http://schemas.microsoft.com/office/powerpoint/2010/main" val="415466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Open</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Code is open-source, and project strategy is discussed openly on </a:t>
            </a:r>
            <a:r>
              <a:rPr lang="en-US" b="0" i="0" dirty="0" err="1">
                <a:solidFill>
                  <a:schemeClr val="bg1">
                    <a:lumMod val="50000"/>
                  </a:schemeClr>
                </a:solidFill>
                <a:effectLst/>
                <a:latin typeface="IBM Plex Sans" panose="020B0503050203000203" pitchFamily="34" charset="0"/>
              </a:rPr>
              <a:t>Keybase</a:t>
            </a:r>
            <a:r>
              <a:rPr lang="en-US" b="0" i="0" dirty="0">
                <a:solidFill>
                  <a:schemeClr val="bg1">
                    <a:lumMod val="50000"/>
                  </a:schemeClr>
                </a:solidFill>
                <a:effectLst/>
                <a:latin typeface="IBM Plex Sans" panose="020B0503050203000203" pitchFamily="34" charset="0"/>
              </a:rPr>
              <a:t> and GitHub.</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71929" y="1634217"/>
            <a:ext cx="1423019" cy="2635221"/>
          </a:xfrm>
          <a:prstGeom prst="rect">
            <a:avLst/>
          </a:prstGeom>
        </p:spPr>
      </p:pic>
    </p:spTree>
    <p:extLst>
      <p:ext uri="{BB962C8B-B14F-4D97-AF65-F5344CB8AC3E}">
        <p14:creationId xmlns:p14="http://schemas.microsoft.com/office/powerpoint/2010/main" val="2131121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Easy to Use</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We've made all this sophistication simple—make your first trade in under 10 minutes!</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34759" y="1634217"/>
            <a:ext cx="1897359" cy="2635221"/>
          </a:xfrm>
          <a:prstGeom prst="rect">
            <a:avLst/>
          </a:prstGeom>
        </p:spPr>
      </p:pic>
    </p:spTree>
    <p:extLst>
      <p:ext uri="{BB962C8B-B14F-4D97-AF65-F5344CB8AC3E}">
        <p14:creationId xmlns:p14="http://schemas.microsoft.com/office/powerpoint/2010/main" val="1115240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A8850CF-4CE5-4852-8089-03A58893A81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369332"/>
          </a:xfrm>
          <a:prstGeom prst="rect">
            <a:avLst/>
          </a:prstGeom>
          <a:noFill/>
        </p:spPr>
        <p:txBody>
          <a:bodyPr wrap="square" rtlCol="0">
            <a:spAutoFit/>
          </a:bodyPr>
          <a:lstStyle/>
          <a:p>
            <a:r>
              <a:rPr lang="en-US" dirty="0">
                <a:solidFill>
                  <a:srgbClr val="25B135"/>
                </a:solidFill>
                <a:latin typeface="IBM Plex Sans" panose="020B0503050203000203" pitchFamily="34" charset="0"/>
              </a:rPr>
              <a:t>What is </a:t>
            </a:r>
            <a:r>
              <a:rPr lang="en-US" dirty="0" err="1">
                <a:solidFill>
                  <a:srgbClr val="25B135"/>
                </a:solidFill>
                <a:latin typeface="IBM Plex Sans" panose="020B0503050203000203" pitchFamily="34" charset="0"/>
              </a:rPr>
              <a:t>Bisq</a:t>
            </a:r>
            <a:r>
              <a:rPr lang="en-US" dirty="0">
                <a:solidFill>
                  <a:srgbClr val="25B135"/>
                </a:solidFill>
                <a:latin typeface="IBM Plex Sans" panose="020B0503050203000203" pitchFamily="34" charset="0"/>
              </a:rPr>
              <a:t>?</a:t>
            </a:r>
            <a:endParaRPr lang="en-GB"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4556759" y="2173380"/>
            <a:ext cx="6930095" cy="915059"/>
          </a:xfrm>
          <a:prstGeom prst="rect">
            <a:avLst/>
          </a:prstGeom>
          <a:noFill/>
        </p:spPr>
        <p:txBody>
          <a:bodyPr wrap="square" rtlCol="0">
            <a:spAutoFit/>
          </a:bodyPr>
          <a:lstStyle/>
          <a:p>
            <a:pPr>
              <a:lnSpc>
                <a:spcPct val="150000"/>
              </a:lnSpc>
            </a:pPr>
            <a:r>
              <a:rPr lang="en-GB" sz="4000" b="1" i="0" dirty="0">
                <a:effectLst/>
                <a:latin typeface="IBM Plex Sans" panose="020B0503050203000203" pitchFamily="34" charset="0"/>
              </a:rPr>
              <a:t>The Bisq DAO</a:t>
            </a:r>
            <a:endParaRPr lang="en-GB" sz="4000" b="1" dirty="0">
              <a:latin typeface="IBM Plex Sans" panose="020B0503050203000203" pitchFamily="34" charset="0"/>
            </a:endParaRPr>
          </a:p>
        </p:txBody>
      </p:sp>
      <p:sp>
        <p:nvSpPr>
          <p:cNvPr id="2" name="TextBox 1">
            <a:extLst>
              <a:ext uri="{FF2B5EF4-FFF2-40B4-BE49-F238E27FC236}">
                <a16:creationId xmlns:a16="http://schemas.microsoft.com/office/drawing/2014/main" id="{62F57455-2C95-4034-965D-E022148856F7}"/>
              </a:ext>
            </a:extLst>
          </p:cNvPr>
          <p:cNvSpPr txBox="1"/>
          <p:nvPr/>
        </p:nvSpPr>
        <p:spPr>
          <a:xfrm>
            <a:off x="4556758" y="3192105"/>
            <a:ext cx="6930095"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Decentralized governance for a decentralized exchange, built on top of Bitcoin. </a:t>
            </a:r>
            <a:endParaRPr lang="en-GB" dirty="0">
              <a:solidFill>
                <a:schemeClr val="bg1">
                  <a:lumMod val="50000"/>
                </a:schemeClr>
              </a:solidFill>
              <a:latin typeface="IBM Plex Sans" panose="020B0503050203000203" pitchFamily="34" charset="0"/>
            </a:endParaRPr>
          </a:p>
        </p:txBody>
      </p:sp>
      <p:pic>
        <p:nvPicPr>
          <p:cNvPr id="7" name="Graphic 6">
            <a:extLst>
              <a:ext uri="{FF2B5EF4-FFF2-40B4-BE49-F238E27FC236}">
                <a16:creationId xmlns:a16="http://schemas.microsoft.com/office/drawing/2014/main" id="{6600F69B-4139-41AD-948B-3D8C2DC18E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76646" y="1834593"/>
            <a:ext cx="2213586" cy="2234468"/>
          </a:xfrm>
          <a:prstGeom prst="rect">
            <a:avLst/>
          </a:prstGeom>
        </p:spPr>
      </p:pic>
    </p:spTree>
    <p:extLst>
      <p:ext uri="{BB962C8B-B14F-4D97-AF65-F5344CB8AC3E}">
        <p14:creationId xmlns:p14="http://schemas.microsoft.com/office/powerpoint/2010/main" val="100763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7A5CF0-F99C-461C-9C2F-36E5366509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52850" y="2619375"/>
            <a:ext cx="4686300" cy="1619250"/>
          </a:xfrm>
          <a:prstGeom prst="rect">
            <a:avLst/>
          </a:prstGeom>
        </p:spPr>
      </p:pic>
    </p:spTree>
    <p:extLst>
      <p:ext uri="{BB962C8B-B14F-4D97-AF65-F5344CB8AC3E}">
        <p14:creationId xmlns:p14="http://schemas.microsoft.com/office/powerpoint/2010/main" val="3913936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2B1F443-10B9-4EE9-9349-2538DE783AB9}"/>
              </a:ext>
            </a:extLst>
          </p:cNvPr>
          <p:cNvCxnSpPr/>
          <p:nvPr/>
        </p:nvCxnSpPr>
        <p:spPr>
          <a:xfrm>
            <a:off x="839197" y="2065564"/>
            <a:ext cx="0" cy="4100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How </a:t>
            </a:r>
            <a:r>
              <a:rPr lang="en-US" sz="4000" dirty="0" err="1">
                <a:solidFill>
                  <a:srgbClr val="25B135"/>
                </a:solidFill>
                <a:latin typeface="IBM Plex Sans" panose="020B0503050203000203" pitchFamily="34" charset="0"/>
              </a:rPr>
              <a:t>Bisq</a:t>
            </a:r>
            <a:r>
              <a:rPr lang="en-US" sz="4000" dirty="0">
                <a:solidFill>
                  <a:srgbClr val="25B135"/>
                </a:solidFill>
                <a:latin typeface="IBM Plex Sans" panose="020B0503050203000203" pitchFamily="34" charset="0"/>
              </a:rPr>
              <a:t> works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4023212" cy="2747804"/>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US" b="1" i="0" dirty="0">
                <a:solidFill>
                  <a:srgbClr val="25B135"/>
                </a:solidFill>
                <a:effectLst/>
                <a:latin typeface="IBM Plex Sans" panose="020B0503050203000203" pitchFamily="34" charset="0"/>
              </a:rPr>
              <a:t>Download and Install </a:t>
            </a:r>
            <a:r>
              <a:rPr lang="en-US" b="1" i="0" dirty="0" err="1">
                <a:solidFill>
                  <a:srgbClr val="25B135"/>
                </a:solidFill>
                <a:effectLst/>
                <a:latin typeface="IBM Plex Sans" panose="020B0503050203000203" pitchFamily="34" charset="0"/>
              </a:rPr>
              <a:t>Bisq</a:t>
            </a:r>
            <a:endParaRPr lang="en-US" b="1" i="0" dirty="0">
              <a:solidFill>
                <a:srgbClr val="25B135"/>
              </a:solidFill>
              <a:effectLst/>
              <a:latin typeface="IBM Plex Sans" panose="020B0503050203000203" pitchFamily="34" charset="0"/>
            </a:endParaRP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Back Up Keys, Write Down Seed</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Create a Payment Account</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 a Trade</a:t>
            </a:r>
            <a:endParaRPr lang="en-GB" b="1" dirty="0">
              <a:solidFill>
                <a:schemeClr val="bg1">
                  <a:lumMod val="75000"/>
                </a:schemeClr>
              </a:solidFill>
              <a:latin typeface="IBM Plex Sans" panose="020B0503050203000203" pitchFamily="34" charset="0"/>
            </a:endParaRPr>
          </a:p>
        </p:txBody>
      </p:sp>
      <p:sp>
        <p:nvSpPr>
          <p:cNvPr id="11" name="TextBox 10">
            <a:extLst>
              <a:ext uri="{FF2B5EF4-FFF2-40B4-BE49-F238E27FC236}">
                <a16:creationId xmlns:a16="http://schemas.microsoft.com/office/drawing/2014/main" id="{104BA58A-F262-460D-8449-FAE3A8527141}"/>
              </a:ext>
            </a:extLst>
          </p:cNvPr>
          <p:cNvSpPr txBox="1"/>
          <p:nvPr/>
        </p:nvSpPr>
        <p:spPr>
          <a:xfrm>
            <a:off x="5314658" y="1713671"/>
            <a:ext cx="6172193" cy="461665"/>
          </a:xfrm>
          <a:prstGeom prst="rect">
            <a:avLst/>
          </a:prstGeom>
          <a:noFill/>
        </p:spPr>
        <p:txBody>
          <a:bodyPr wrap="square" rtlCol="0">
            <a:spAutoFit/>
          </a:bodyPr>
          <a:lstStyle/>
          <a:p>
            <a:r>
              <a:rPr lang="en-US" sz="2400" b="0" i="0" dirty="0">
                <a:effectLst/>
                <a:latin typeface="IBM Plex Sans" panose="020B0503050203000203" pitchFamily="34" charset="0"/>
              </a:rPr>
              <a:t>Download and Install </a:t>
            </a:r>
            <a:r>
              <a:rPr lang="en-US" sz="2400" b="0" i="0" dirty="0" err="1">
                <a:effectLst/>
                <a:latin typeface="IBM Plex Sans" panose="020B0503050203000203" pitchFamily="34" charset="0"/>
              </a:rPr>
              <a:t>Bisq</a:t>
            </a:r>
            <a:endParaRPr lang="en-GB" sz="2400" dirty="0">
              <a:latin typeface="IBM Plex Sans" panose="020B0503050203000203" pitchFamily="34" charset="0"/>
            </a:endParaRPr>
          </a:p>
        </p:txBody>
      </p:sp>
      <p:sp>
        <p:nvSpPr>
          <p:cNvPr id="7" name="TextBox 6">
            <a:extLst>
              <a:ext uri="{FF2B5EF4-FFF2-40B4-BE49-F238E27FC236}">
                <a16:creationId xmlns:a16="http://schemas.microsoft.com/office/drawing/2014/main" id="{CA9AFE31-843E-45FD-B725-9EC7D3ECF98B}"/>
              </a:ext>
            </a:extLst>
          </p:cNvPr>
          <p:cNvSpPr txBox="1"/>
          <p:nvPr/>
        </p:nvSpPr>
        <p:spPr>
          <a:xfrm>
            <a:off x="5314658" y="2349044"/>
            <a:ext cx="6172193" cy="3061864"/>
          </a:xfrm>
          <a:prstGeom prst="rect">
            <a:avLst/>
          </a:prstGeom>
          <a:noFill/>
        </p:spPr>
        <p:txBody>
          <a:bodyPr wrap="square" rtlCol="0">
            <a:spAutoFit/>
          </a:bodyPr>
          <a:lstStyle/>
          <a:p>
            <a:pPr>
              <a:lnSpc>
                <a:spcPts val="2600"/>
              </a:lnSpc>
            </a:pPr>
            <a:r>
              <a:rPr lang="en-US" sz="1600" b="0" i="0" dirty="0">
                <a:solidFill>
                  <a:schemeClr val="bg1">
                    <a:lumMod val="50000"/>
                  </a:schemeClr>
                </a:solidFill>
                <a:effectLst/>
                <a:latin typeface="IBM Plex Sans" panose="020B0503050203000203" pitchFamily="34" charset="0"/>
              </a:rPr>
              <a:t>You can download and install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easily from this website or from GitHub.</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It's also a good idea to verify your installer file to be extra sure it hasn't been meddled with. See the videos here for directions. More details are in this wiki article.</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If you'd like to build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from source, here are directions.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is free/libre open-source software that you can contribute to.</a:t>
            </a:r>
            <a:endParaRPr lang="en-GB" sz="1600"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2140622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2B1F443-10B9-4EE9-9349-2538DE783AB9}"/>
              </a:ext>
            </a:extLst>
          </p:cNvPr>
          <p:cNvCxnSpPr/>
          <p:nvPr/>
        </p:nvCxnSpPr>
        <p:spPr>
          <a:xfrm>
            <a:off x="839197" y="2065564"/>
            <a:ext cx="0" cy="4100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How </a:t>
            </a:r>
            <a:r>
              <a:rPr lang="en-US" sz="4000" dirty="0" err="1">
                <a:solidFill>
                  <a:srgbClr val="25B135"/>
                </a:solidFill>
                <a:latin typeface="IBM Plex Sans" panose="020B0503050203000203" pitchFamily="34" charset="0"/>
              </a:rPr>
              <a:t>Bisq</a:t>
            </a:r>
            <a:r>
              <a:rPr lang="en-US" sz="4000" dirty="0">
                <a:solidFill>
                  <a:srgbClr val="25B135"/>
                </a:solidFill>
                <a:latin typeface="IBM Plex Sans" panose="020B0503050203000203" pitchFamily="34" charset="0"/>
              </a:rPr>
              <a:t> works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4023212" cy="2747804"/>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Download and Install </a:t>
            </a:r>
            <a:r>
              <a:rPr lang="en-US" b="1" i="0" dirty="0" err="1">
                <a:solidFill>
                  <a:schemeClr val="bg1">
                    <a:lumMod val="75000"/>
                  </a:schemeClr>
                </a:solidFill>
                <a:effectLst/>
                <a:latin typeface="IBM Plex Sans" panose="020B0503050203000203" pitchFamily="34" charset="0"/>
              </a:rPr>
              <a:t>Bisq</a:t>
            </a:r>
            <a:endParaRPr lang="en-US" b="1" i="0" dirty="0">
              <a:solidFill>
                <a:schemeClr val="bg1">
                  <a:lumMod val="75000"/>
                </a:schemeClr>
              </a:solidFill>
              <a:effectLst/>
              <a:latin typeface="IBM Plex Sans" panose="020B0503050203000203" pitchFamily="34" charset="0"/>
            </a:endParaRPr>
          </a:p>
          <a:p>
            <a:pPr marL="285750" indent="-285750">
              <a:lnSpc>
                <a:spcPct val="250000"/>
              </a:lnSpc>
              <a:buClr>
                <a:srgbClr val="25B135"/>
              </a:buClr>
              <a:buSzPct val="140000"/>
              <a:buFont typeface="Arial" panose="020B0604020202020204" pitchFamily="34" charset="0"/>
              <a:buChar char="•"/>
            </a:pPr>
            <a:r>
              <a:rPr lang="en-US" b="1" i="0" dirty="0">
                <a:solidFill>
                  <a:srgbClr val="25B135"/>
                </a:solidFill>
                <a:effectLst/>
                <a:latin typeface="IBM Plex Sans" panose="020B0503050203000203" pitchFamily="34" charset="0"/>
              </a:rPr>
              <a:t>Back Up Keys, Write Down Seed</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Create a Payment Account</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 a Trade</a:t>
            </a:r>
            <a:endParaRPr lang="en-GB" b="1" dirty="0">
              <a:solidFill>
                <a:schemeClr val="bg1">
                  <a:lumMod val="75000"/>
                </a:schemeClr>
              </a:solidFill>
              <a:latin typeface="IBM Plex Sans" panose="020B0503050203000203" pitchFamily="34" charset="0"/>
            </a:endParaRPr>
          </a:p>
        </p:txBody>
      </p:sp>
      <p:sp>
        <p:nvSpPr>
          <p:cNvPr id="11" name="TextBox 10">
            <a:extLst>
              <a:ext uri="{FF2B5EF4-FFF2-40B4-BE49-F238E27FC236}">
                <a16:creationId xmlns:a16="http://schemas.microsoft.com/office/drawing/2014/main" id="{104BA58A-F262-460D-8449-FAE3A8527141}"/>
              </a:ext>
            </a:extLst>
          </p:cNvPr>
          <p:cNvSpPr txBox="1"/>
          <p:nvPr/>
        </p:nvSpPr>
        <p:spPr>
          <a:xfrm>
            <a:off x="5314658" y="1713671"/>
            <a:ext cx="6172193" cy="461665"/>
          </a:xfrm>
          <a:prstGeom prst="rect">
            <a:avLst/>
          </a:prstGeom>
          <a:noFill/>
        </p:spPr>
        <p:txBody>
          <a:bodyPr wrap="square" rtlCol="0">
            <a:spAutoFit/>
          </a:bodyPr>
          <a:lstStyle/>
          <a:p>
            <a:r>
              <a:rPr lang="en-US" sz="2400" b="0" i="0" dirty="0">
                <a:effectLst/>
                <a:latin typeface="IBM Plex Sans" panose="020B0503050203000203" pitchFamily="34" charset="0"/>
              </a:rPr>
              <a:t>Back Up Keys, Write Down Seed</a:t>
            </a:r>
            <a:endParaRPr lang="en-GB" sz="2400" dirty="0">
              <a:latin typeface="IBM Plex Sans" panose="020B0503050203000203" pitchFamily="34" charset="0"/>
            </a:endParaRPr>
          </a:p>
        </p:txBody>
      </p:sp>
      <p:sp>
        <p:nvSpPr>
          <p:cNvPr id="7" name="TextBox 6">
            <a:extLst>
              <a:ext uri="{FF2B5EF4-FFF2-40B4-BE49-F238E27FC236}">
                <a16:creationId xmlns:a16="http://schemas.microsoft.com/office/drawing/2014/main" id="{CA9AFE31-843E-45FD-B725-9EC7D3ECF98B}"/>
              </a:ext>
            </a:extLst>
          </p:cNvPr>
          <p:cNvSpPr txBox="1"/>
          <p:nvPr/>
        </p:nvSpPr>
        <p:spPr>
          <a:xfrm>
            <a:off x="5314658" y="2349044"/>
            <a:ext cx="6172193" cy="3395288"/>
          </a:xfrm>
          <a:prstGeom prst="rect">
            <a:avLst/>
          </a:prstGeom>
          <a:noFill/>
        </p:spPr>
        <p:txBody>
          <a:bodyPr wrap="square" rtlCol="0">
            <a:spAutoFit/>
          </a:bodyPr>
          <a:lstStyle/>
          <a:p>
            <a:pPr>
              <a:lnSpc>
                <a:spcPts val="2600"/>
              </a:lnSpc>
            </a:pPr>
            <a:r>
              <a:rPr lang="en-US" sz="1600" b="0" i="0" dirty="0">
                <a:solidFill>
                  <a:schemeClr val="bg1">
                    <a:lumMod val="50000"/>
                  </a:schemeClr>
                </a:solidFill>
                <a:effectLst/>
                <a:latin typeface="IBM Plex Sans" panose="020B0503050203000203" pitchFamily="34" charset="0"/>
              </a:rPr>
              <a:t>With Bisq, you're in total control of your funds and your data. This means you retain unparalleled sovereignty, but it also means no one can help you if you lose something important—so it's critical that you do proper backups before using Bisq to trade.</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We've also prepared a short tour of the Bisq interface so you can make the most of it.</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More details are on the wiki: writing down your seed words and backing up your data directory.</a:t>
            </a:r>
            <a:endParaRPr lang="en-GB" sz="1600"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31269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2B1F443-10B9-4EE9-9349-2538DE783AB9}"/>
              </a:ext>
            </a:extLst>
          </p:cNvPr>
          <p:cNvCxnSpPr/>
          <p:nvPr/>
        </p:nvCxnSpPr>
        <p:spPr>
          <a:xfrm>
            <a:off x="839197" y="2065564"/>
            <a:ext cx="0" cy="4100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How </a:t>
            </a:r>
            <a:r>
              <a:rPr lang="en-US" sz="4000" dirty="0" err="1">
                <a:solidFill>
                  <a:srgbClr val="25B135"/>
                </a:solidFill>
                <a:latin typeface="IBM Plex Sans" panose="020B0503050203000203" pitchFamily="34" charset="0"/>
              </a:rPr>
              <a:t>Bisq</a:t>
            </a:r>
            <a:r>
              <a:rPr lang="en-US" sz="4000" dirty="0">
                <a:solidFill>
                  <a:srgbClr val="25B135"/>
                </a:solidFill>
                <a:latin typeface="IBM Plex Sans" panose="020B0503050203000203" pitchFamily="34" charset="0"/>
              </a:rPr>
              <a:t> works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4023212" cy="2747804"/>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Download and Install </a:t>
            </a:r>
            <a:r>
              <a:rPr lang="en-US" b="1" i="0" dirty="0" err="1">
                <a:solidFill>
                  <a:schemeClr val="bg1">
                    <a:lumMod val="75000"/>
                  </a:schemeClr>
                </a:solidFill>
                <a:effectLst/>
                <a:latin typeface="IBM Plex Sans" panose="020B0503050203000203" pitchFamily="34" charset="0"/>
              </a:rPr>
              <a:t>Bisq</a:t>
            </a:r>
            <a:endParaRPr lang="en-US" b="1" i="0" dirty="0">
              <a:solidFill>
                <a:schemeClr val="bg1">
                  <a:lumMod val="75000"/>
                </a:schemeClr>
              </a:solidFill>
              <a:effectLst/>
              <a:latin typeface="IBM Plex Sans" panose="020B0503050203000203" pitchFamily="34" charset="0"/>
            </a:endParaRP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Back Up Keys, Write Down Seed</a:t>
            </a:r>
          </a:p>
          <a:p>
            <a:pPr marL="285750" indent="-285750">
              <a:lnSpc>
                <a:spcPct val="250000"/>
              </a:lnSpc>
              <a:buClr>
                <a:srgbClr val="25B135"/>
              </a:buClr>
              <a:buSzPct val="140000"/>
              <a:buFont typeface="Arial" panose="020B0604020202020204" pitchFamily="34" charset="0"/>
              <a:buChar char="•"/>
            </a:pPr>
            <a:r>
              <a:rPr lang="en-US" b="1" i="0" dirty="0">
                <a:solidFill>
                  <a:srgbClr val="25B135"/>
                </a:solidFill>
                <a:effectLst/>
                <a:latin typeface="IBM Plex Sans" panose="020B0503050203000203" pitchFamily="34" charset="0"/>
              </a:rPr>
              <a:t>Create a Payment Account</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 a Trade</a:t>
            </a:r>
            <a:endParaRPr lang="en-GB" b="1" dirty="0">
              <a:solidFill>
                <a:schemeClr val="bg1">
                  <a:lumMod val="75000"/>
                </a:schemeClr>
              </a:solidFill>
              <a:latin typeface="IBM Plex Sans" panose="020B0503050203000203" pitchFamily="34" charset="0"/>
            </a:endParaRPr>
          </a:p>
        </p:txBody>
      </p:sp>
      <p:sp>
        <p:nvSpPr>
          <p:cNvPr id="11" name="TextBox 10">
            <a:extLst>
              <a:ext uri="{FF2B5EF4-FFF2-40B4-BE49-F238E27FC236}">
                <a16:creationId xmlns:a16="http://schemas.microsoft.com/office/drawing/2014/main" id="{104BA58A-F262-460D-8449-FAE3A8527141}"/>
              </a:ext>
            </a:extLst>
          </p:cNvPr>
          <p:cNvSpPr txBox="1"/>
          <p:nvPr/>
        </p:nvSpPr>
        <p:spPr>
          <a:xfrm>
            <a:off x="5314658" y="1713671"/>
            <a:ext cx="6172193" cy="461665"/>
          </a:xfrm>
          <a:prstGeom prst="rect">
            <a:avLst/>
          </a:prstGeom>
          <a:noFill/>
        </p:spPr>
        <p:txBody>
          <a:bodyPr wrap="square" rtlCol="0">
            <a:spAutoFit/>
          </a:bodyPr>
          <a:lstStyle/>
          <a:p>
            <a:r>
              <a:rPr lang="en-US" sz="2400" b="0" i="0" dirty="0">
                <a:effectLst/>
                <a:latin typeface="IBM Plex Sans" panose="020B0503050203000203" pitchFamily="34" charset="0"/>
              </a:rPr>
              <a:t>Create a Payment Account</a:t>
            </a:r>
            <a:endParaRPr lang="en-GB" sz="2400" dirty="0">
              <a:latin typeface="IBM Plex Sans" panose="020B0503050203000203" pitchFamily="34" charset="0"/>
            </a:endParaRPr>
          </a:p>
        </p:txBody>
      </p:sp>
      <p:sp>
        <p:nvSpPr>
          <p:cNvPr id="7" name="TextBox 6">
            <a:extLst>
              <a:ext uri="{FF2B5EF4-FFF2-40B4-BE49-F238E27FC236}">
                <a16:creationId xmlns:a16="http://schemas.microsoft.com/office/drawing/2014/main" id="{CA9AFE31-843E-45FD-B725-9EC7D3ECF98B}"/>
              </a:ext>
            </a:extLst>
          </p:cNvPr>
          <p:cNvSpPr txBox="1"/>
          <p:nvPr/>
        </p:nvSpPr>
        <p:spPr>
          <a:xfrm>
            <a:off x="5314658" y="2349044"/>
            <a:ext cx="6172193" cy="3395288"/>
          </a:xfrm>
          <a:prstGeom prst="rect">
            <a:avLst/>
          </a:prstGeom>
          <a:noFill/>
        </p:spPr>
        <p:txBody>
          <a:bodyPr wrap="square" rtlCol="0">
            <a:spAutoFit/>
          </a:bodyPr>
          <a:lstStyle/>
          <a:p>
            <a:pPr>
              <a:lnSpc>
                <a:spcPts val="2600"/>
              </a:lnSpc>
            </a:pPr>
            <a:r>
              <a:rPr lang="en-US" sz="1600" b="0" i="0" dirty="0">
                <a:solidFill>
                  <a:schemeClr val="bg1">
                    <a:lumMod val="50000"/>
                  </a:schemeClr>
                </a:solidFill>
                <a:effectLst/>
                <a:latin typeface="IBM Plex Sans" panose="020B0503050203000203" pitchFamily="34" charset="0"/>
              </a:rPr>
              <a:t>In order to trade bitcoin on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you've got to set up some way to send or receive other funds.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only handles the bitcoin side of a trade—the other side is handled through fiat payment services (banks, money orders, cash) or altcoin wallets.</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Not sure which kind of payment account to set up? There's a full list of payment methods on the wiki.</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If you'll be trading fiat, please make sure you see the account limits video or read this article on the wiki.</a:t>
            </a:r>
            <a:endParaRPr lang="en-GB" sz="1600"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1568082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2B1F443-10B9-4EE9-9349-2538DE783AB9}"/>
              </a:ext>
            </a:extLst>
          </p:cNvPr>
          <p:cNvCxnSpPr/>
          <p:nvPr/>
        </p:nvCxnSpPr>
        <p:spPr>
          <a:xfrm>
            <a:off x="839197" y="2065564"/>
            <a:ext cx="0" cy="41007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How </a:t>
            </a:r>
            <a:r>
              <a:rPr lang="en-US" sz="4000" dirty="0" err="1">
                <a:solidFill>
                  <a:srgbClr val="25B135"/>
                </a:solidFill>
                <a:latin typeface="IBM Plex Sans" panose="020B0503050203000203" pitchFamily="34" charset="0"/>
              </a:rPr>
              <a:t>Bisq</a:t>
            </a:r>
            <a:r>
              <a:rPr lang="en-US" sz="4000" dirty="0">
                <a:solidFill>
                  <a:srgbClr val="25B135"/>
                </a:solidFill>
                <a:latin typeface="IBM Plex Sans" panose="020B0503050203000203" pitchFamily="34" charset="0"/>
              </a:rPr>
              <a:t> works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4023212" cy="2747804"/>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Download and Install </a:t>
            </a:r>
            <a:r>
              <a:rPr lang="en-US" b="1" i="0" dirty="0" err="1">
                <a:solidFill>
                  <a:schemeClr val="bg1">
                    <a:lumMod val="75000"/>
                  </a:schemeClr>
                </a:solidFill>
                <a:effectLst/>
                <a:latin typeface="IBM Plex Sans" panose="020B0503050203000203" pitchFamily="34" charset="0"/>
              </a:rPr>
              <a:t>Bisq</a:t>
            </a:r>
            <a:endParaRPr lang="en-US" b="1" i="0" dirty="0">
              <a:solidFill>
                <a:schemeClr val="bg1">
                  <a:lumMod val="75000"/>
                </a:schemeClr>
              </a:solidFill>
              <a:effectLst/>
              <a:latin typeface="IBM Plex Sans" panose="020B0503050203000203" pitchFamily="34" charset="0"/>
            </a:endParaRP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Back Up Keys, Write Down Seed</a:t>
            </a:r>
          </a:p>
          <a:p>
            <a:pPr marL="285750" indent="-285750">
              <a:lnSpc>
                <a:spcPct val="250000"/>
              </a:lnSpc>
              <a:buClr>
                <a:srgbClr val="25B135"/>
              </a:buClr>
              <a:buSzPct val="140000"/>
              <a:buFont typeface="Arial" panose="020B0604020202020204" pitchFamily="34" charset="0"/>
              <a:buChar char="•"/>
            </a:pPr>
            <a:r>
              <a:rPr lang="en-US" b="1" i="0" dirty="0">
                <a:solidFill>
                  <a:schemeClr val="bg1">
                    <a:lumMod val="75000"/>
                  </a:schemeClr>
                </a:solidFill>
                <a:effectLst/>
                <a:latin typeface="IBM Plex Sans" panose="020B0503050203000203" pitchFamily="34" charset="0"/>
              </a:rPr>
              <a:t>Create a Payment Account</a:t>
            </a:r>
          </a:p>
          <a:p>
            <a:pPr marL="285750" indent="-285750">
              <a:lnSpc>
                <a:spcPct val="250000"/>
              </a:lnSpc>
              <a:buClr>
                <a:srgbClr val="25B135"/>
              </a:buClr>
              <a:buSzPct val="140000"/>
              <a:buFont typeface="Arial" panose="020B0604020202020204" pitchFamily="34" charset="0"/>
              <a:buChar char="•"/>
            </a:pPr>
            <a:r>
              <a:rPr lang="en-US" b="1" i="0" dirty="0">
                <a:solidFill>
                  <a:srgbClr val="25B135"/>
                </a:solidFill>
                <a:effectLst/>
                <a:latin typeface="IBM Plex Sans" panose="020B0503050203000203" pitchFamily="34" charset="0"/>
              </a:rPr>
              <a:t>Do a Trade</a:t>
            </a:r>
            <a:endParaRPr lang="en-GB" b="1" dirty="0">
              <a:solidFill>
                <a:srgbClr val="25B135"/>
              </a:solidFill>
              <a:latin typeface="IBM Plex Sans" panose="020B0503050203000203" pitchFamily="34" charset="0"/>
            </a:endParaRPr>
          </a:p>
        </p:txBody>
      </p:sp>
      <p:sp>
        <p:nvSpPr>
          <p:cNvPr id="11" name="TextBox 10">
            <a:extLst>
              <a:ext uri="{FF2B5EF4-FFF2-40B4-BE49-F238E27FC236}">
                <a16:creationId xmlns:a16="http://schemas.microsoft.com/office/drawing/2014/main" id="{104BA58A-F262-460D-8449-FAE3A8527141}"/>
              </a:ext>
            </a:extLst>
          </p:cNvPr>
          <p:cNvSpPr txBox="1"/>
          <p:nvPr/>
        </p:nvSpPr>
        <p:spPr>
          <a:xfrm>
            <a:off x="5314658" y="1713671"/>
            <a:ext cx="6172193" cy="461665"/>
          </a:xfrm>
          <a:prstGeom prst="rect">
            <a:avLst/>
          </a:prstGeom>
          <a:noFill/>
        </p:spPr>
        <p:txBody>
          <a:bodyPr wrap="square" rtlCol="0">
            <a:spAutoFit/>
          </a:bodyPr>
          <a:lstStyle/>
          <a:p>
            <a:r>
              <a:rPr lang="en-US" sz="2400" b="0" i="0" dirty="0">
                <a:effectLst/>
                <a:latin typeface="IBM Plex Sans" panose="020B0503050203000203" pitchFamily="34" charset="0"/>
              </a:rPr>
              <a:t>Do a Trade</a:t>
            </a:r>
            <a:endParaRPr lang="en-GB" sz="2400" dirty="0">
              <a:latin typeface="IBM Plex Sans" panose="020B0503050203000203" pitchFamily="34" charset="0"/>
            </a:endParaRPr>
          </a:p>
        </p:txBody>
      </p:sp>
      <p:sp>
        <p:nvSpPr>
          <p:cNvPr id="7" name="TextBox 6">
            <a:extLst>
              <a:ext uri="{FF2B5EF4-FFF2-40B4-BE49-F238E27FC236}">
                <a16:creationId xmlns:a16="http://schemas.microsoft.com/office/drawing/2014/main" id="{CA9AFE31-843E-45FD-B725-9EC7D3ECF98B}"/>
              </a:ext>
            </a:extLst>
          </p:cNvPr>
          <p:cNvSpPr txBox="1"/>
          <p:nvPr/>
        </p:nvSpPr>
        <p:spPr>
          <a:xfrm>
            <a:off x="5314658" y="2349044"/>
            <a:ext cx="6172193" cy="3395288"/>
          </a:xfrm>
          <a:prstGeom prst="rect">
            <a:avLst/>
          </a:prstGeom>
          <a:noFill/>
        </p:spPr>
        <p:txBody>
          <a:bodyPr wrap="square" rtlCol="0">
            <a:spAutoFit/>
          </a:bodyPr>
          <a:lstStyle/>
          <a:p>
            <a:pPr>
              <a:lnSpc>
                <a:spcPts val="2600"/>
              </a:lnSpc>
            </a:pPr>
            <a:r>
              <a:rPr lang="en-US" sz="1600" b="0" i="0" dirty="0">
                <a:solidFill>
                  <a:schemeClr val="bg1">
                    <a:lumMod val="50000"/>
                  </a:schemeClr>
                </a:solidFill>
                <a:effectLst/>
                <a:latin typeface="IBM Plex Sans" panose="020B0503050203000203" pitchFamily="34" charset="0"/>
              </a:rPr>
              <a:t>Making an offer will usually get you a better price and more control (e.g., setting payment method and deposit percentage), but taking an offer can be more convenient.</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See trading fees here. You'll notice offer makers pay a lot less. Note that there's a mobile app for iOS and Android you can use to get notifications for new offers and action items on open trades.</a:t>
            </a:r>
          </a:p>
          <a:p>
            <a:pPr>
              <a:lnSpc>
                <a:spcPts val="2600"/>
              </a:lnSpc>
            </a:pPr>
            <a:endParaRPr lang="en-US" sz="1600" b="0" i="0" dirty="0">
              <a:solidFill>
                <a:schemeClr val="bg1">
                  <a:lumMod val="50000"/>
                </a:schemeClr>
              </a:solidFill>
              <a:effectLst/>
              <a:latin typeface="IBM Plex Sans" panose="020B0503050203000203" pitchFamily="34" charset="0"/>
            </a:endParaRPr>
          </a:p>
          <a:p>
            <a:pPr>
              <a:lnSpc>
                <a:spcPts val="2600"/>
              </a:lnSpc>
            </a:pPr>
            <a:r>
              <a:rPr lang="en-US" sz="1600" b="0" i="0" dirty="0">
                <a:solidFill>
                  <a:schemeClr val="bg1">
                    <a:lumMod val="50000"/>
                  </a:schemeClr>
                </a:solidFill>
                <a:effectLst/>
                <a:latin typeface="IBM Plex Sans" panose="020B0503050203000203" pitchFamily="34" charset="0"/>
              </a:rPr>
              <a:t>To see both sides of a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trade at the same time, side-by-side, be sure to check out our Bird's Eye View of a </a:t>
            </a:r>
            <a:r>
              <a:rPr lang="en-US" sz="1600" b="0" i="0" dirty="0" err="1">
                <a:solidFill>
                  <a:schemeClr val="bg1">
                    <a:lumMod val="50000"/>
                  </a:schemeClr>
                </a:solidFill>
                <a:effectLst/>
                <a:latin typeface="IBM Plex Sans" panose="020B0503050203000203" pitchFamily="34" charset="0"/>
              </a:rPr>
              <a:t>Bisq</a:t>
            </a:r>
            <a:r>
              <a:rPr lang="en-US" sz="1600" b="0" i="0" dirty="0">
                <a:solidFill>
                  <a:schemeClr val="bg1">
                    <a:lumMod val="50000"/>
                  </a:schemeClr>
                </a:solidFill>
                <a:effectLst/>
                <a:latin typeface="IBM Plex Sans" panose="020B0503050203000203" pitchFamily="34" charset="0"/>
              </a:rPr>
              <a:t> Trade video.</a:t>
            </a:r>
            <a:endParaRPr lang="en-GB" sz="1600"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3407876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6" name="Picture 5">
            <a:extLst>
              <a:ext uri="{FF2B5EF4-FFF2-40B4-BE49-F238E27FC236}">
                <a16:creationId xmlns:a16="http://schemas.microsoft.com/office/drawing/2014/main" id="{E3465227-C118-4752-8D98-D9849A05F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939" y="391107"/>
            <a:ext cx="6021161" cy="6556495"/>
          </a:xfrm>
          <a:prstGeom prst="rect">
            <a:avLst/>
          </a:prstGeom>
        </p:spPr>
      </p:pic>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5489" y="6401423"/>
            <a:ext cx="641021" cy="221491"/>
          </a:xfrm>
          <a:prstGeom prst="rect">
            <a:avLst/>
          </a:prstGeom>
        </p:spPr>
      </p:pic>
      <p:sp>
        <p:nvSpPr>
          <p:cNvPr id="7" name="TextBox 6">
            <a:extLst>
              <a:ext uri="{FF2B5EF4-FFF2-40B4-BE49-F238E27FC236}">
                <a16:creationId xmlns:a16="http://schemas.microsoft.com/office/drawing/2014/main" id="{05193713-9685-4DD1-BBD3-60931B501316}"/>
              </a:ext>
            </a:extLst>
          </p:cNvPr>
          <p:cNvSpPr txBox="1"/>
          <p:nvPr/>
        </p:nvSpPr>
        <p:spPr>
          <a:xfrm>
            <a:off x="705147" y="5200517"/>
            <a:ext cx="4995566" cy="461665"/>
          </a:xfrm>
          <a:prstGeom prst="rect">
            <a:avLst/>
          </a:prstGeom>
          <a:noFill/>
        </p:spPr>
        <p:txBody>
          <a:bodyPr wrap="square" rtlCol="0">
            <a:spAutoFit/>
          </a:bodyPr>
          <a:lstStyle/>
          <a:p>
            <a:r>
              <a:rPr lang="en-US" sz="2400" dirty="0">
                <a:solidFill>
                  <a:schemeClr val="bg1"/>
                </a:solidFill>
                <a:latin typeface="IBM Plex Sans" panose="020B0503050203000203" pitchFamily="34" charset="0"/>
              </a:rPr>
              <a:t>Visit:  </a:t>
            </a:r>
            <a:r>
              <a:rPr lang="en-US" sz="2400" dirty="0">
                <a:latin typeface="IBM Plex Sans" panose="020B0503050203000203" pitchFamily="34" charset="0"/>
              </a:rPr>
              <a:t>https://bisq.network</a:t>
            </a:r>
            <a:endParaRPr lang="en-GB" sz="2400" dirty="0">
              <a:latin typeface="IBM Plex Sans" panose="020B0503050203000203" pitchFamily="34" charset="0"/>
            </a:endParaRPr>
          </a:p>
        </p:txBody>
      </p:sp>
      <p:sp>
        <p:nvSpPr>
          <p:cNvPr id="9" name="TextBox 8">
            <a:extLst>
              <a:ext uri="{FF2B5EF4-FFF2-40B4-BE49-F238E27FC236}">
                <a16:creationId xmlns:a16="http://schemas.microsoft.com/office/drawing/2014/main" id="{A76D0168-DFE2-4AC5-A9D9-2F0C4A46160F}"/>
              </a:ext>
            </a:extLst>
          </p:cNvPr>
          <p:cNvSpPr txBox="1"/>
          <p:nvPr/>
        </p:nvSpPr>
        <p:spPr>
          <a:xfrm>
            <a:off x="705147" y="2545394"/>
            <a:ext cx="4995566" cy="2247923"/>
          </a:xfrm>
          <a:prstGeom prst="rect">
            <a:avLst/>
          </a:prstGeom>
          <a:noFill/>
        </p:spPr>
        <p:txBody>
          <a:bodyPr wrap="square" rtlCol="0">
            <a:spAutoFit/>
          </a:bodyPr>
          <a:lstStyle/>
          <a:p>
            <a:pPr>
              <a:lnSpc>
                <a:spcPct val="150000"/>
              </a:lnSpc>
            </a:pPr>
            <a:r>
              <a:rPr lang="en-US" sz="2400" dirty="0">
                <a:latin typeface="IBM Plex Sans" panose="020B0503050203000203" pitchFamily="34" charset="0"/>
              </a:rPr>
              <a:t>-</a:t>
            </a:r>
            <a:r>
              <a:rPr lang="en-US" sz="2400" dirty="0">
                <a:solidFill>
                  <a:schemeClr val="bg1"/>
                </a:solidFill>
                <a:latin typeface="IBM Plex Sans" panose="020B0503050203000203" pitchFamily="34" charset="0"/>
              </a:rPr>
              <a:t> P2P exchange</a:t>
            </a:r>
          </a:p>
          <a:p>
            <a:pPr>
              <a:lnSpc>
                <a:spcPct val="150000"/>
              </a:lnSpc>
            </a:pPr>
            <a:r>
              <a:rPr lang="en-US" sz="2400" dirty="0">
                <a:latin typeface="IBM Plex Sans" panose="020B0503050203000203" pitchFamily="34" charset="0"/>
              </a:rPr>
              <a:t>-</a:t>
            </a:r>
            <a:r>
              <a:rPr lang="en-US" sz="2400" dirty="0">
                <a:solidFill>
                  <a:schemeClr val="bg1"/>
                </a:solidFill>
                <a:latin typeface="IBM Plex Sans" panose="020B0503050203000203" pitchFamily="34" charset="0"/>
              </a:rPr>
              <a:t> No sign-up</a:t>
            </a:r>
          </a:p>
          <a:p>
            <a:pPr>
              <a:lnSpc>
                <a:spcPct val="150000"/>
              </a:lnSpc>
            </a:pPr>
            <a:r>
              <a:rPr lang="en-US" sz="2400" dirty="0">
                <a:latin typeface="IBM Plex Sans" panose="020B0503050203000203" pitchFamily="34" charset="0"/>
              </a:rPr>
              <a:t>-</a:t>
            </a:r>
            <a:r>
              <a:rPr lang="en-US" sz="2400" dirty="0">
                <a:solidFill>
                  <a:schemeClr val="bg1"/>
                </a:solidFill>
                <a:latin typeface="IBM Plex Sans" panose="020B0503050203000203" pitchFamily="34" charset="0"/>
              </a:rPr>
              <a:t> No KYC</a:t>
            </a:r>
          </a:p>
          <a:p>
            <a:pPr>
              <a:lnSpc>
                <a:spcPct val="150000"/>
              </a:lnSpc>
            </a:pPr>
            <a:r>
              <a:rPr lang="en-US" sz="2400" dirty="0">
                <a:latin typeface="IBM Plex Sans" panose="020B0503050203000203" pitchFamily="34" charset="0"/>
              </a:rPr>
              <a:t>-</a:t>
            </a:r>
            <a:r>
              <a:rPr lang="en-US" sz="2400" dirty="0">
                <a:solidFill>
                  <a:schemeClr val="bg1"/>
                </a:solidFill>
                <a:latin typeface="IBM Plex Sans" panose="020B0503050203000203" pitchFamily="34" charset="0"/>
              </a:rPr>
              <a:t> Your keys</a:t>
            </a: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5514"/>
            <a:ext cx="5536449" cy="1754326"/>
          </a:xfrm>
          <a:prstGeom prst="rect">
            <a:avLst/>
          </a:prstGeom>
          <a:noFill/>
        </p:spPr>
        <p:txBody>
          <a:bodyPr wrap="square" rtlCol="0">
            <a:spAutoFit/>
          </a:bodyPr>
          <a:lstStyle/>
          <a:p>
            <a:r>
              <a:rPr lang="en-US" sz="5400" dirty="0">
                <a:latin typeface="IBM Plex Sans Condensed SemiBol" panose="020B0706050203000203" pitchFamily="34" charset="0"/>
              </a:rPr>
              <a:t>TRADING CRYPTO JUST GOT </a:t>
            </a:r>
            <a:r>
              <a:rPr lang="en-US" sz="5400" dirty="0">
                <a:solidFill>
                  <a:schemeClr val="bg1"/>
                </a:solidFill>
                <a:latin typeface="IBM Plex Sans Condensed SemiBol" panose="020B0706050203000203" pitchFamily="34" charset="0"/>
              </a:rPr>
              <a:t>BETTER</a:t>
            </a:r>
            <a:endParaRPr lang="en-GB" sz="5400" dirty="0">
              <a:solidFill>
                <a:schemeClr val="bg1"/>
              </a:solidFill>
              <a:latin typeface="IBM Plex Sans Condensed SemiBol" panose="020B0706050203000203" pitchFamily="34" charset="0"/>
            </a:endParaRPr>
          </a:p>
        </p:txBody>
      </p:sp>
    </p:spTree>
    <p:extLst>
      <p:ext uri="{BB962C8B-B14F-4D97-AF65-F5344CB8AC3E}">
        <p14:creationId xmlns:p14="http://schemas.microsoft.com/office/powerpoint/2010/main" val="601526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pic>
        <p:nvPicPr>
          <p:cNvPr id="6" name="Picture 5">
            <a:extLst>
              <a:ext uri="{FF2B5EF4-FFF2-40B4-BE49-F238E27FC236}">
                <a16:creationId xmlns:a16="http://schemas.microsoft.com/office/drawing/2014/main" id="{E3465227-C118-4752-8D98-D9849A05FC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939" y="391107"/>
            <a:ext cx="6021161" cy="6556495"/>
          </a:xfrm>
          <a:prstGeom prst="rect">
            <a:avLst/>
          </a:prstGeom>
        </p:spPr>
      </p:pic>
      <p:sp>
        <p:nvSpPr>
          <p:cNvPr id="7" name="TextBox 6">
            <a:extLst>
              <a:ext uri="{FF2B5EF4-FFF2-40B4-BE49-F238E27FC236}">
                <a16:creationId xmlns:a16="http://schemas.microsoft.com/office/drawing/2014/main" id="{05193713-9685-4DD1-BBD3-60931B501316}"/>
              </a:ext>
            </a:extLst>
          </p:cNvPr>
          <p:cNvSpPr txBox="1"/>
          <p:nvPr/>
        </p:nvSpPr>
        <p:spPr>
          <a:xfrm>
            <a:off x="705147" y="5200517"/>
            <a:ext cx="4995566" cy="461665"/>
          </a:xfrm>
          <a:prstGeom prst="rect">
            <a:avLst/>
          </a:prstGeom>
          <a:noFill/>
        </p:spPr>
        <p:txBody>
          <a:bodyPr wrap="square" rtlCol="0">
            <a:spAutoFit/>
          </a:bodyPr>
          <a:lstStyle/>
          <a:p>
            <a:r>
              <a:rPr lang="en-US" sz="2400" dirty="0">
                <a:solidFill>
                  <a:schemeClr val="bg1"/>
                </a:solidFill>
                <a:latin typeface="IBM Plex Sans" panose="020B0503050203000203" pitchFamily="34" charset="0"/>
              </a:rPr>
              <a:t>Visit:  </a:t>
            </a:r>
            <a:r>
              <a:rPr lang="en-US" sz="2400" dirty="0">
                <a:solidFill>
                  <a:srgbClr val="25B135"/>
                </a:solidFill>
                <a:latin typeface="IBM Plex Sans" panose="020B0503050203000203" pitchFamily="34" charset="0"/>
              </a:rPr>
              <a:t>https://bisq.network</a:t>
            </a:r>
            <a:endParaRPr lang="en-GB" sz="2400" dirty="0">
              <a:solidFill>
                <a:srgbClr val="25B135"/>
              </a:solidFill>
              <a:latin typeface="IBM Plex Sans" panose="020B0503050203000203" pitchFamily="34" charset="0"/>
            </a:endParaRPr>
          </a:p>
        </p:txBody>
      </p:sp>
      <p:sp>
        <p:nvSpPr>
          <p:cNvPr id="9" name="TextBox 8">
            <a:extLst>
              <a:ext uri="{FF2B5EF4-FFF2-40B4-BE49-F238E27FC236}">
                <a16:creationId xmlns:a16="http://schemas.microsoft.com/office/drawing/2014/main" id="{A76D0168-DFE2-4AC5-A9D9-2F0C4A46160F}"/>
              </a:ext>
            </a:extLst>
          </p:cNvPr>
          <p:cNvSpPr txBox="1"/>
          <p:nvPr/>
        </p:nvSpPr>
        <p:spPr>
          <a:xfrm>
            <a:off x="705147" y="2545394"/>
            <a:ext cx="4995566" cy="2247923"/>
          </a:xfrm>
          <a:prstGeom prst="rect">
            <a:avLst/>
          </a:prstGeom>
          <a:noFill/>
        </p:spPr>
        <p:txBody>
          <a:bodyPr wrap="square" rtlCol="0">
            <a:spAutoFit/>
          </a:bodyPr>
          <a:lstStyle/>
          <a:p>
            <a:pPr>
              <a:lnSpc>
                <a:spcPct val="150000"/>
              </a:lnSpc>
            </a:pPr>
            <a:r>
              <a:rPr lang="en-US" sz="2400" dirty="0">
                <a:solidFill>
                  <a:srgbClr val="25B135"/>
                </a:solidFill>
                <a:latin typeface="IBM Plex Sans" panose="020B0503050203000203" pitchFamily="34" charset="0"/>
              </a:rPr>
              <a:t>-</a:t>
            </a:r>
            <a:r>
              <a:rPr lang="en-US" sz="2400" dirty="0">
                <a:solidFill>
                  <a:schemeClr val="bg1"/>
                </a:solidFill>
                <a:latin typeface="IBM Plex Sans" panose="020B0503050203000203" pitchFamily="34" charset="0"/>
              </a:rPr>
              <a:t> P2P exchange</a:t>
            </a:r>
          </a:p>
          <a:p>
            <a:pPr>
              <a:lnSpc>
                <a:spcPct val="150000"/>
              </a:lnSpc>
            </a:pPr>
            <a:r>
              <a:rPr lang="en-US" sz="2400" dirty="0">
                <a:solidFill>
                  <a:srgbClr val="25B135"/>
                </a:solidFill>
                <a:latin typeface="IBM Plex Sans" panose="020B0503050203000203" pitchFamily="34" charset="0"/>
              </a:rPr>
              <a:t>-</a:t>
            </a:r>
            <a:r>
              <a:rPr lang="en-US" sz="2400" dirty="0">
                <a:solidFill>
                  <a:schemeClr val="bg1"/>
                </a:solidFill>
                <a:latin typeface="IBM Plex Sans" panose="020B0503050203000203" pitchFamily="34" charset="0"/>
              </a:rPr>
              <a:t> No sign-up</a:t>
            </a:r>
          </a:p>
          <a:p>
            <a:pPr>
              <a:lnSpc>
                <a:spcPct val="150000"/>
              </a:lnSpc>
            </a:pPr>
            <a:r>
              <a:rPr lang="en-US" sz="2400" dirty="0">
                <a:solidFill>
                  <a:srgbClr val="25B135"/>
                </a:solidFill>
                <a:latin typeface="IBM Plex Sans" panose="020B0503050203000203" pitchFamily="34" charset="0"/>
              </a:rPr>
              <a:t>-</a:t>
            </a:r>
            <a:r>
              <a:rPr lang="en-US" sz="2400" dirty="0">
                <a:solidFill>
                  <a:schemeClr val="bg1"/>
                </a:solidFill>
                <a:latin typeface="IBM Plex Sans" panose="020B0503050203000203" pitchFamily="34" charset="0"/>
              </a:rPr>
              <a:t> No KYC</a:t>
            </a:r>
          </a:p>
          <a:p>
            <a:pPr>
              <a:lnSpc>
                <a:spcPct val="150000"/>
              </a:lnSpc>
            </a:pPr>
            <a:r>
              <a:rPr lang="en-US" sz="2400" dirty="0">
                <a:solidFill>
                  <a:srgbClr val="25B135"/>
                </a:solidFill>
                <a:latin typeface="IBM Plex Sans" panose="020B0503050203000203" pitchFamily="34" charset="0"/>
              </a:rPr>
              <a:t>-</a:t>
            </a:r>
            <a:r>
              <a:rPr lang="en-US" sz="2400" dirty="0">
                <a:solidFill>
                  <a:schemeClr val="bg1"/>
                </a:solidFill>
                <a:latin typeface="IBM Plex Sans" panose="020B0503050203000203" pitchFamily="34" charset="0"/>
              </a:rPr>
              <a:t> Your keys</a:t>
            </a: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5514"/>
            <a:ext cx="5536449" cy="1754326"/>
          </a:xfrm>
          <a:prstGeom prst="rect">
            <a:avLst/>
          </a:prstGeom>
          <a:noFill/>
        </p:spPr>
        <p:txBody>
          <a:bodyPr wrap="square" rtlCol="0">
            <a:spAutoFit/>
          </a:bodyPr>
          <a:lstStyle/>
          <a:p>
            <a:r>
              <a:rPr lang="en-US" sz="5400" dirty="0">
                <a:solidFill>
                  <a:schemeClr val="bg1"/>
                </a:solidFill>
                <a:latin typeface="IBM Plex Sans Condensed SemiBol" panose="020B0706050203000203" pitchFamily="34" charset="0"/>
              </a:rPr>
              <a:t>TRADING CRYPTO JUST GOT </a:t>
            </a:r>
            <a:r>
              <a:rPr lang="en-US" sz="5400" dirty="0">
                <a:solidFill>
                  <a:srgbClr val="25B135"/>
                </a:solidFill>
                <a:latin typeface="IBM Plex Sans Condensed SemiBol" panose="020B0706050203000203" pitchFamily="34" charset="0"/>
              </a:rPr>
              <a:t>BETTER</a:t>
            </a:r>
            <a:endParaRPr lang="en-GB" sz="5400" dirty="0">
              <a:solidFill>
                <a:srgbClr val="25B135"/>
              </a:solidFill>
              <a:latin typeface="IBM Plex Sans Condensed SemiBol" panose="020B0706050203000203" pitchFamily="34" charset="0"/>
            </a:endParaRPr>
          </a:p>
        </p:txBody>
      </p:sp>
    </p:spTree>
    <p:extLst>
      <p:ext uri="{BB962C8B-B14F-4D97-AF65-F5344CB8AC3E}">
        <p14:creationId xmlns:p14="http://schemas.microsoft.com/office/powerpoint/2010/main" val="2062634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2992550"/>
          </a:xfrm>
          <a:prstGeom prst="rect">
            <a:avLst/>
          </a:prstGeom>
          <a:noFill/>
        </p:spPr>
        <p:txBody>
          <a:bodyPr wrap="square" rtlCol="0">
            <a:spAutoFit/>
          </a:bodyPr>
          <a:lstStyle/>
          <a:p>
            <a:pPr algn="ctr">
              <a:lnSpc>
                <a:spcPct val="120000"/>
              </a:lnSpc>
            </a:pPr>
            <a:r>
              <a:rPr lang="en-US" sz="4000" b="0" i="0" dirty="0">
                <a:solidFill>
                  <a:schemeClr val="bg1"/>
                </a:solidFill>
                <a:effectLst/>
                <a:latin typeface="IBM Plex Sans" panose="020B0503050203000203" pitchFamily="34" charset="0"/>
              </a:rPr>
              <a:t>Buy and sell bitcoin for fiat (or other cryptocurrencies) privately and securely using </a:t>
            </a:r>
            <a:r>
              <a:rPr lang="en-US" sz="4000" b="0" i="0" dirty="0" err="1">
                <a:solidFill>
                  <a:schemeClr val="bg1"/>
                </a:solidFill>
                <a:effectLst/>
                <a:latin typeface="IBM Plex Sans" panose="020B0503050203000203" pitchFamily="34" charset="0"/>
              </a:rPr>
              <a:t>Bisq's</a:t>
            </a:r>
            <a:r>
              <a:rPr lang="en-US" sz="4000" b="0" i="0" dirty="0">
                <a:solidFill>
                  <a:schemeClr val="bg1"/>
                </a:solidFill>
                <a:effectLst/>
                <a:latin typeface="IBM Plex Sans" panose="020B0503050203000203" pitchFamily="34" charset="0"/>
              </a:rPr>
              <a:t> peer-to-peer network and open-source desktop software. No registration. No KYC.</a:t>
            </a:r>
            <a:endParaRPr lang="en-GB" sz="40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AE55A0E4-2CE4-4EE6-9DB3-CB393D00F0EE}"/>
              </a:ext>
            </a:extLst>
          </p:cNvPr>
          <p:cNvSpPr txBox="1"/>
          <p:nvPr/>
        </p:nvSpPr>
        <p:spPr>
          <a:xfrm>
            <a:off x="705147" y="1034937"/>
            <a:ext cx="10781708" cy="461665"/>
          </a:xfrm>
          <a:prstGeom prst="rect">
            <a:avLst/>
          </a:prstGeom>
          <a:noFill/>
        </p:spPr>
        <p:txBody>
          <a:bodyPr wrap="square" rtlCol="0">
            <a:spAutoFit/>
          </a:bodyPr>
          <a:lstStyle/>
          <a:p>
            <a:pPr algn="ctr"/>
            <a:r>
              <a:rPr lang="en-US" sz="2400" b="1" dirty="0">
                <a:latin typeface="IBM Plex Sans" panose="020B0503050203000203" pitchFamily="34" charset="0"/>
              </a:rPr>
              <a:t>Exchange Decentralized</a:t>
            </a:r>
            <a:endParaRPr lang="en-GB" sz="2400" b="1" dirty="0">
              <a:latin typeface="IBM Plex Sans" panose="020B0503050203000203" pitchFamily="34" charset="0"/>
            </a:endParaRPr>
          </a:p>
        </p:txBody>
      </p:sp>
      <p:cxnSp>
        <p:nvCxnSpPr>
          <p:cNvPr id="6" name="Straight Connector 5">
            <a:extLst>
              <a:ext uri="{FF2B5EF4-FFF2-40B4-BE49-F238E27FC236}">
                <a16:creationId xmlns:a16="http://schemas.microsoft.com/office/drawing/2014/main" id="{0696F3C6-D575-415B-AC09-B58CBE475B57}"/>
              </a:ext>
            </a:extLst>
          </p:cNvPr>
          <p:cNvCxnSpPr>
            <a:cxnSpLocks/>
          </p:cNvCxnSpPr>
          <p:nvPr/>
        </p:nvCxnSpPr>
        <p:spPr>
          <a:xfrm>
            <a:off x="10953100" y="4077392"/>
            <a:ext cx="0" cy="57132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55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60"/>
                                  </p:iterate>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8941"/>
                            </p:stCondLst>
                            <p:childTnLst>
                              <p:par>
                                <p:cTn id="8" presetID="10" presetClass="entr" presetSubtype="0" repeatCount="indefinite" fill="hold" nodeType="afterEffect">
                                  <p:stCondLst>
                                    <p:cond delay="0"/>
                                  </p:stCondLst>
                                  <p:endCondLst>
                                    <p:cond evt="onNext" delay="0">
                                      <p:tgtEl>
                                        <p:sldTgt/>
                                      </p:tgtEl>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2992550"/>
          </a:xfrm>
          <a:prstGeom prst="rect">
            <a:avLst/>
          </a:prstGeom>
          <a:noFill/>
        </p:spPr>
        <p:txBody>
          <a:bodyPr wrap="square" rtlCol="0">
            <a:spAutoFit/>
          </a:bodyPr>
          <a:lstStyle/>
          <a:p>
            <a:pPr algn="ctr">
              <a:lnSpc>
                <a:spcPct val="120000"/>
              </a:lnSpc>
            </a:pPr>
            <a:r>
              <a:rPr lang="en-US" sz="4000" b="0" i="0" dirty="0">
                <a:solidFill>
                  <a:schemeClr val="bg1"/>
                </a:solidFill>
                <a:effectLst/>
                <a:latin typeface="IBM Plex Sans" panose="020B0503050203000203" pitchFamily="34" charset="0"/>
              </a:rPr>
              <a:t>Buy and sell bitcoin for fiat (or other cryptocurrencies) privately and securely using </a:t>
            </a:r>
            <a:r>
              <a:rPr lang="en-US" sz="4000" b="0" i="0" dirty="0" err="1">
                <a:solidFill>
                  <a:schemeClr val="bg1"/>
                </a:solidFill>
                <a:effectLst/>
                <a:latin typeface="IBM Plex Sans" panose="020B0503050203000203" pitchFamily="34" charset="0"/>
              </a:rPr>
              <a:t>Bisq's</a:t>
            </a:r>
            <a:r>
              <a:rPr lang="en-US" sz="4000" b="0" i="0" dirty="0">
                <a:solidFill>
                  <a:schemeClr val="bg1"/>
                </a:solidFill>
                <a:effectLst/>
                <a:latin typeface="IBM Plex Sans" panose="020B0503050203000203" pitchFamily="34" charset="0"/>
              </a:rPr>
              <a:t> peer-to-peer network and open-source desktop software. No registration. No KYC.</a:t>
            </a:r>
            <a:endParaRPr lang="en-GB" sz="40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AE55A0E4-2CE4-4EE6-9DB3-CB393D00F0EE}"/>
              </a:ext>
            </a:extLst>
          </p:cNvPr>
          <p:cNvSpPr txBox="1"/>
          <p:nvPr/>
        </p:nvSpPr>
        <p:spPr>
          <a:xfrm>
            <a:off x="705147" y="1034937"/>
            <a:ext cx="10781708" cy="461665"/>
          </a:xfrm>
          <a:prstGeom prst="rect">
            <a:avLst/>
          </a:prstGeom>
          <a:noFill/>
        </p:spPr>
        <p:txBody>
          <a:bodyPr wrap="square" rtlCol="0">
            <a:spAutoFit/>
          </a:bodyPr>
          <a:lstStyle/>
          <a:p>
            <a:pPr algn="ctr"/>
            <a:r>
              <a:rPr lang="en-US" sz="2400" b="1" dirty="0">
                <a:latin typeface="IBM Plex Sans" panose="020B0503050203000203" pitchFamily="34" charset="0"/>
              </a:rPr>
              <a:t>Exchange Decentralized</a:t>
            </a:r>
            <a:endParaRPr lang="en-GB" sz="2400" b="1" dirty="0">
              <a:latin typeface="IBM Plex Sans" panose="020B0503050203000203" pitchFamily="34" charset="0"/>
            </a:endParaRPr>
          </a:p>
        </p:txBody>
      </p:sp>
    </p:spTree>
    <p:extLst>
      <p:ext uri="{BB962C8B-B14F-4D97-AF65-F5344CB8AC3E}">
        <p14:creationId xmlns:p14="http://schemas.microsoft.com/office/powerpoint/2010/main" val="1047601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E2E2E"/>
              </a:solidFill>
            </a:endParaRPr>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2992550"/>
          </a:xfrm>
          <a:prstGeom prst="rect">
            <a:avLst/>
          </a:prstGeom>
          <a:noFill/>
        </p:spPr>
        <p:txBody>
          <a:bodyPr wrap="square" rtlCol="0">
            <a:spAutoFit/>
          </a:bodyPr>
          <a:lstStyle/>
          <a:p>
            <a:pPr algn="ctr">
              <a:lnSpc>
                <a:spcPct val="120000"/>
              </a:lnSpc>
            </a:pPr>
            <a:r>
              <a:rPr lang="en-US" sz="4000" b="0" i="0" dirty="0">
                <a:solidFill>
                  <a:schemeClr val="bg1"/>
                </a:solidFill>
                <a:effectLst/>
                <a:latin typeface="IBM Plex Sans" panose="020B0503050203000203" pitchFamily="34" charset="0"/>
              </a:rPr>
              <a:t>Buy and sell bitcoin for fiat (or other cryptocurrencies) </a:t>
            </a:r>
            <a:r>
              <a:rPr lang="en-US" sz="4000" b="0" i="0" dirty="0">
                <a:solidFill>
                  <a:srgbClr val="25B135"/>
                </a:solidFill>
                <a:effectLst/>
                <a:latin typeface="IBM Plex Sans" panose="020B0503050203000203" pitchFamily="34" charset="0"/>
              </a:rPr>
              <a:t>privately</a:t>
            </a:r>
            <a:r>
              <a:rPr lang="en-US" sz="4000" b="0" i="0" dirty="0">
                <a:solidFill>
                  <a:schemeClr val="bg1"/>
                </a:solidFill>
                <a:effectLst/>
                <a:latin typeface="IBM Plex Sans" panose="020B0503050203000203" pitchFamily="34" charset="0"/>
              </a:rPr>
              <a:t> and </a:t>
            </a:r>
            <a:r>
              <a:rPr lang="en-US" sz="4000" b="0" i="0" dirty="0">
                <a:solidFill>
                  <a:srgbClr val="25B135"/>
                </a:solidFill>
                <a:effectLst/>
                <a:latin typeface="IBM Plex Sans" panose="020B0503050203000203" pitchFamily="34" charset="0"/>
              </a:rPr>
              <a:t>securely</a:t>
            </a:r>
            <a:r>
              <a:rPr lang="en-US" sz="4000" b="0" i="0" dirty="0">
                <a:solidFill>
                  <a:schemeClr val="bg1"/>
                </a:solidFill>
                <a:effectLst/>
                <a:latin typeface="IBM Plex Sans" panose="020B0503050203000203" pitchFamily="34" charset="0"/>
              </a:rPr>
              <a:t> using </a:t>
            </a:r>
            <a:r>
              <a:rPr lang="en-US" sz="4000" b="0" i="0" dirty="0" err="1">
                <a:solidFill>
                  <a:schemeClr val="bg1"/>
                </a:solidFill>
                <a:effectLst/>
                <a:latin typeface="IBM Plex Sans" panose="020B0503050203000203" pitchFamily="34" charset="0"/>
              </a:rPr>
              <a:t>Bisq's</a:t>
            </a:r>
            <a:r>
              <a:rPr lang="en-US" sz="4000" b="0" i="0" dirty="0">
                <a:solidFill>
                  <a:schemeClr val="bg1"/>
                </a:solidFill>
                <a:effectLst/>
                <a:latin typeface="IBM Plex Sans" panose="020B0503050203000203" pitchFamily="34" charset="0"/>
              </a:rPr>
              <a:t> </a:t>
            </a:r>
            <a:r>
              <a:rPr lang="en-US" sz="4000" b="0" i="0" dirty="0">
                <a:solidFill>
                  <a:srgbClr val="25B135"/>
                </a:solidFill>
                <a:effectLst/>
                <a:latin typeface="IBM Plex Sans" panose="020B0503050203000203" pitchFamily="34" charset="0"/>
              </a:rPr>
              <a:t>peer-to-peer</a:t>
            </a:r>
            <a:r>
              <a:rPr lang="en-US" sz="4000" b="0" i="0" dirty="0">
                <a:solidFill>
                  <a:schemeClr val="bg1"/>
                </a:solidFill>
                <a:effectLst/>
                <a:latin typeface="IBM Plex Sans" panose="020B0503050203000203" pitchFamily="34" charset="0"/>
              </a:rPr>
              <a:t> network and open-source desktop software. No registration. </a:t>
            </a:r>
            <a:r>
              <a:rPr lang="en-US" sz="4000" b="0" i="0" dirty="0">
                <a:solidFill>
                  <a:srgbClr val="25B135"/>
                </a:solidFill>
                <a:effectLst/>
                <a:latin typeface="IBM Plex Sans" panose="020B0503050203000203" pitchFamily="34" charset="0"/>
              </a:rPr>
              <a:t>No KYC</a:t>
            </a:r>
            <a:r>
              <a:rPr lang="en-US" sz="4000" b="0" i="0" dirty="0">
                <a:solidFill>
                  <a:schemeClr val="bg1"/>
                </a:solidFill>
                <a:effectLst/>
                <a:latin typeface="IBM Plex Sans" panose="020B0503050203000203" pitchFamily="34" charset="0"/>
              </a:rPr>
              <a:t>.</a:t>
            </a:r>
            <a:endParaRPr lang="en-GB" sz="4000" dirty="0">
              <a:solidFill>
                <a:schemeClr val="bg1"/>
              </a:solidFill>
              <a:latin typeface="IBM Plex Sans" panose="020B0503050203000203" pitchFamily="34" charset="0"/>
            </a:endParaRPr>
          </a:p>
        </p:txBody>
      </p:sp>
      <p:sp>
        <p:nvSpPr>
          <p:cNvPr id="4" name="TextBox 3">
            <a:extLst>
              <a:ext uri="{FF2B5EF4-FFF2-40B4-BE49-F238E27FC236}">
                <a16:creationId xmlns:a16="http://schemas.microsoft.com/office/drawing/2014/main" id="{AE55A0E4-2CE4-4EE6-9DB3-CB393D00F0EE}"/>
              </a:ext>
            </a:extLst>
          </p:cNvPr>
          <p:cNvSpPr txBox="1"/>
          <p:nvPr/>
        </p:nvSpPr>
        <p:spPr>
          <a:xfrm>
            <a:off x="705147" y="1034937"/>
            <a:ext cx="10781708" cy="461665"/>
          </a:xfrm>
          <a:prstGeom prst="rect">
            <a:avLst/>
          </a:prstGeom>
          <a:noFill/>
        </p:spPr>
        <p:txBody>
          <a:bodyPr wrap="square" rtlCol="0">
            <a:spAutoFit/>
          </a:bodyPr>
          <a:lstStyle/>
          <a:p>
            <a:pPr algn="ctr"/>
            <a:r>
              <a:rPr lang="en-US" sz="2400" b="1" dirty="0">
                <a:solidFill>
                  <a:schemeClr val="tx1">
                    <a:lumMod val="65000"/>
                    <a:lumOff val="35000"/>
                  </a:schemeClr>
                </a:solidFill>
                <a:latin typeface="IBM Plex Sans" panose="020B0503050203000203" pitchFamily="34" charset="0"/>
              </a:rPr>
              <a:t>Exchange Decentralized</a:t>
            </a:r>
            <a:endParaRPr lang="en-GB" sz="2400" b="1" dirty="0">
              <a:solidFill>
                <a:schemeClr val="tx1">
                  <a:lumMod val="65000"/>
                  <a:lumOff val="35000"/>
                </a:schemeClr>
              </a:solidFill>
              <a:latin typeface="IBM Plex Sans" panose="020B0503050203000203" pitchFamily="34" charset="0"/>
            </a:endParaRPr>
          </a:p>
        </p:txBody>
      </p:sp>
    </p:spTree>
    <p:extLst>
      <p:ext uri="{BB962C8B-B14F-4D97-AF65-F5344CB8AC3E}">
        <p14:creationId xmlns:p14="http://schemas.microsoft.com/office/powerpoint/2010/main" val="238214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2992550"/>
          </a:xfrm>
          <a:prstGeom prst="rect">
            <a:avLst/>
          </a:prstGeom>
          <a:noFill/>
        </p:spPr>
        <p:txBody>
          <a:bodyPr wrap="square" rtlCol="0">
            <a:spAutoFit/>
          </a:bodyPr>
          <a:lstStyle/>
          <a:p>
            <a:pPr algn="ctr">
              <a:lnSpc>
                <a:spcPct val="120000"/>
              </a:lnSpc>
            </a:pPr>
            <a:r>
              <a:rPr lang="en-US" sz="4000" b="0" i="0" dirty="0">
                <a:effectLst/>
                <a:latin typeface="IBM Plex Sans" panose="020B0503050203000203" pitchFamily="34" charset="0"/>
              </a:rPr>
              <a:t>Buy and sell bitcoin for fiat (or other cryptocurrencies) </a:t>
            </a:r>
            <a:r>
              <a:rPr lang="en-US" sz="4000" b="0" i="0" dirty="0">
                <a:solidFill>
                  <a:srgbClr val="25B135"/>
                </a:solidFill>
                <a:effectLst/>
                <a:latin typeface="IBM Plex Sans" panose="020B0503050203000203" pitchFamily="34" charset="0"/>
              </a:rPr>
              <a:t>privately</a:t>
            </a:r>
            <a:r>
              <a:rPr lang="en-US" sz="4000" b="0" i="0" dirty="0">
                <a:effectLst/>
                <a:latin typeface="IBM Plex Sans" panose="020B0503050203000203" pitchFamily="34" charset="0"/>
              </a:rPr>
              <a:t> and </a:t>
            </a:r>
            <a:r>
              <a:rPr lang="en-US" sz="4000" b="0" i="0" dirty="0">
                <a:solidFill>
                  <a:srgbClr val="25B135"/>
                </a:solidFill>
                <a:effectLst/>
                <a:latin typeface="IBM Plex Sans" panose="020B0503050203000203" pitchFamily="34" charset="0"/>
              </a:rPr>
              <a:t>securely</a:t>
            </a:r>
            <a:r>
              <a:rPr lang="en-US" sz="4000" b="0" i="0" dirty="0">
                <a:effectLst/>
                <a:latin typeface="IBM Plex Sans" panose="020B0503050203000203" pitchFamily="34" charset="0"/>
              </a:rPr>
              <a:t> using </a:t>
            </a:r>
            <a:r>
              <a:rPr lang="en-US" sz="4000" b="0" i="0" dirty="0" err="1">
                <a:effectLst/>
                <a:latin typeface="IBM Plex Sans" panose="020B0503050203000203" pitchFamily="34" charset="0"/>
              </a:rPr>
              <a:t>Bisq's</a:t>
            </a:r>
            <a:r>
              <a:rPr lang="en-US" sz="4000" b="0" i="0" dirty="0">
                <a:effectLst/>
                <a:latin typeface="IBM Plex Sans" panose="020B0503050203000203" pitchFamily="34" charset="0"/>
              </a:rPr>
              <a:t> </a:t>
            </a:r>
            <a:r>
              <a:rPr lang="en-US" sz="4000" b="0" i="0" dirty="0">
                <a:solidFill>
                  <a:srgbClr val="25B135"/>
                </a:solidFill>
                <a:effectLst/>
                <a:latin typeface="IBM Plex Sans" panose="020B0503050203000203" pitchFamily="34" charset="0"/>
              </a:rPr>
              <a:t>peer-to-peer</a:t>
            </a:r>
            <a:r>
              <a:rPr lang="en-US" sz="4000" b="0" i="0" dirty="0">
                <a:effectLst/>
                <a:latin typeface="IBM Plex Sans" panose="020B0503050203000203" pitchFamily="34" charset="0"/>
              </a:rPr>
              <a:t> network and open-source desktop software. No registration. </a:t>
            </a:r>
            <a:r>
              <a:rPr lang="en-US" sz="4000" b="0" i="0" dirty="0">
                <a:solidFill>
                  <a:srgbClr val="25B135"/>
                </a:solidFill>
                <a:effectLst/>
                <a:latin typeface="IBM Plex Sans" panose="020B0503050203000203" pitchFamily="34" charset="0"/>
              </a:rPr>
              <a:t>No KYC</a:t>
            </a:r>
            <a:r>
              <a:rPr lang="en-US" sz="4000" b="0" i="0" dirty="0">
                <a:effectLst/>
                <a:latin typeface="IBM Plex Sans" panose="020B0503050203000203" pitchFamily="34" charset="0"/>
              </a:rPr>
              <a:t>.</a:t>
            </a:r>
            <a:endParaRPr lang="en-GB" sz="4000" dirty="0">
              <a:latin typeface="IBM Plex Sans" panose="020B0503050203000203" pitchFamily="34" charset="0"/>
            </a:endParaRPr>
          </a:p>
        </p:txBody>
      </p:sp>
      <p:sp>
        <p:nvSpPr>
          <p:cNvPr id="4" name="TextBox 3">
            <a:extLst>
              <a:ext uri="{FF2B5EF4-FFF2-40B4-BE49-F238E27FC236}">
                <a16:creationId xmlns:a16="http://schemas.microsoft.com/office/drawing/2014/main" id="{AE55A0E4-2CE4-4EE6-9DB3-CB393D00F0EE}"/>
              </a:ext>
            </a:extLst>
          </p:cNvPr>
          <p:cNvSpPr txBox="1"/>
          <p:nvPr/>
        </p:nvSpPr>
        <p:spPr>
          <a:xfrm>
            <a:off x="705147" y="1034937"/>
            <a:ext cx="10781708" cy="461665"/>
          </a:xfrm>
          <a:prstGeom prst="rect">
            <a:avLst/>
          </a:prstGeom>
          <a:noFill/>
        </p:spPr>
        <p:txBody>
          <a:bodyPr wrap="square" rtlCol="0">
            <a:spAutoFit/>
          </a:bodyPr>
          <a:lstStyle/>
          <a:p>
            <a:pPr algn="ctr"/>
            <a:r>
              <a:rPr lang="en-US" sz="2400" b="1" dirty="0">
                <a:solidFill>
                  <a:schemeClr val="bg1">
                    <a:lumMod val="75000"/>
                  </a:schemeClr>
                </a:solidFill>
                <a:latin typeface="IBM Plex Sans" panose="020B0503050203000203" pitchFamily="34" charset="0"/>
              </a:rPr>
              <a:t>Exchange Decentralized</a:t>
            </a:r>
            <a:endParaRPr lang="en-GB" sz="2400" b="1" dirty="0">
              <a:solidFill>
                <a:schemeClr val="bg1">
                  <a:lumMod val="75000"/>
                </a:schemeClr>
              </a:solidFill>
              <a:latin typeface="IBM Plex Sans" panose="020B0503050203000203" pitchFamily="34" charset="0"/>
            </a:endParaRPr>
          </a:p>
        </p:txBody>
      </p:sp>
    </p:spTree>
    <p:extLst>
      <p:ext uri="{BB962C8B-B14F-4D97-AF65-F5344CB8AC3E}">
        <p14:creationId xmlns:p14="http://schemas.microsoft.com/office/powerpoint/2010/main" val="299078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6772" y="1607432"/>
            <a:ext cx="1878456" cy="64906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2854804"/>
            <a:ext cx="10781708" cy="1107996"/>
          </a:xfrm>
          <a:prstGeom prst="rect">
            <a:avLst/>
          </a:prstGeom>
          <a:noFill/>
        </p:spPr>
        <p:txBody>
          <a:bodyPr wrap="square" rtlCol="0">
            <a:spAutoFit/>
          </a:bodyPr>
          <a:lstStyle/>
          <a:p>
            <a:pPr algn="ctr"/>
            <a:r>
              <a:rPr lang="en-US" sz="6600" dirty="0">
                <a:solidFill>
                  <a:schemeClr val="bg1"/>
                </a:solidFill>
                <a:latin typeface="IBM Plex Sans" panose="020B0503050203000203" pitchFamily="34" charset="0"/>
              </a:rPr>
              <a:t>Q4 2020 Review</a:t>
            </a:r>
            <a:endParaRPr lang="en-GB" sz="66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677045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ACC188-DD94-4249-B4E5-C7B0628E3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37"/>
            <a:ext cx="12191999" cy="6853726"/>
          </a:xfrm>
          <a:prstGeom prst="rect">
            <a:avLst/>
          </a:prstGeom>
        </p:spPr>
      </p:pic>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470305"/>
            <a:ext cx="10781708" cy="1015663"/>
          </a:xfrm>
          <a:prstGeom prst="rect">
            <a:avLst/>
          </a:prstGeom>
          <a:noFill/>
        </p:spPr>
        <p:txBody>
          <a:bodyPr wrap="square" rtlCol="0">
            <a:spAutoFit/>
          </a:bodyPr>
          <a:lstStyle/>
          <a:p>
            <a:r>
              <a:rPr lang="en-US" sz="6000" dirty="0">
                <a:solidFill>
                  <a:schemeClr val="bg1"/>
                </a:solidFill>
                <a:latin typeface="IBM Plex Sans Condensed SemiBol" panose="020B0706050203000203" pitchFamily="34" charset="0"/>
              </a:rPr>
              <a:t>BE JUST A NUMBER</a:t>
            </a:r>
            <a:endParaRPr lang="en-GB" sz="6000" dirty="0">
              <a:solidFill>
                <a:schemeClr val="bg1"/>
              </a:solidFill>
              <a:latin typeface="IBM Plex Sans Condensed SemiBol" panose="020B0706050203000203" pitchFamily="34" charset="0"/>
            </a:endParaRPr>
          </a:p>
        </p:txBody>
      </p:sp>
      <p:sp>
        <p:nvSpPr>
          <p:cNvPr id="2" name="TextBox 1">
            <a:extLst>
              <a:ext uri="{FF2B5EF4-FFF2-40B4-BE49-F238E27FC236}">
                <a16:creationId xmlns:a16="http://schemas.microsoft.com/office/drawing/2014/main" id="{32C29EBE-3542-43AA-8D5E-5195B6B51CA0}"/>
              </a:ext>
            </a:extLst>
          </p:cNvPr>
          <p:cNvSpPr txBox="1"/>
          <p:nvPr/>
        </p:nvSpPr>
        <p:spPr>
          <a:xfrm>
            <a:off x="705145" y="4537480"/>
            <a:ext cx="10781708" cy="1446550"/>
          </a:xfrm>
          <a:prstGeom prst="rect">
            <a:avLst/>
          </a:prstGeom>
          <a:noFill/>
        </p:spPr>
        <p:txBody>
          <a:bodyPr wrap="square" rtlCol="0">
            <a:spAutoFit/>
          </a:bodyPr>
          <a:lstStyle/>
          <a:p>
            <a:pPr algn="r"/>
            <a:r>
              <a:rPr lang="en-US" sz="8800" dirty="0">
                <a:solidFill>
                  <a:schemeClr val="bg1"/>
                </a:solidFill>
                <a:latin typeface="IBM Plex Sans Condensed SemiBol" panose="020B0706050203000203" pitchFamily="34" charset="0"/>
              </a:rPr>
              <a:t>BUY WITH </a:t>
            </a:r>
            <a:r>
              <a:rPr lang="en-US" sz="8800" dirty="0">
                <a:solidFill>
                  <a:srgbClr val="25B135"/>
                </a:solidFill>
                <a:latin typeface="IBM Plex Sans Condensed SemiBol" panose="020B0706050203000203" pitchFamily="34" charset="0"/>
              </a:rPr>
              <a:t>BISQ</a:t>
            </a:r>
            <a:endParaRPr lang="en-GB" sz="8800" dirty="0">
              <a:solidFill>
                <a:srgbClr val="25B135"/>
              </a:solidFill>
              <a:latin typeface="IBM Plex Sans Condensed SemiBol" panose="020B0706050203000203" pitchFamily="34" charset="0"/>
            </a:endParaRPr>
          </a:p>
        </p:txBody>
      </p:sp>
    </p:spTree>
    <p:extLst>
      <p:ext uri="{BB962C8B-B14F-4D97-AF65-F5344CB8AC3E}">
        <p14:creationId xmlns:p14="http://schemas.microsoft.com/office/powerpoint/2010/main" val="1394717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ACC188-DD94-4249-B4E5-C7B0628E31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137"/>
            <a:ext cx="12191999" cy="6853725"/>
          </a:xfrm>
          <a:prstGeom prst="rect">
            <a:avLst/>
          </a:prstGeom>
        </p:spPr>
      </p:pic>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4337957" y="1613010"/>
            <a:ext cx="3516084" cy="1200329"/>
          </a:xfrm>
          <a:prstGeom prst="rect">
            <a:avLst/>
          </a:prstGeom>
          <a:noFill/>
        </p:spPr>
        <p:txBody>
          <a:bodyPr wrap="square" rtlCol="0">
            <a:spAutoFit/>
          </a:bodyPr>
          <a:lstStyle/>
          <a:p>
            <a:pPr algn="ctr"/>
            <a:r>
              <a:rPr lang="en-US" sz="3600" dirty="0">
                <a:solidFill>
                  <a:schemeClr val="bg1"/>
                </a:solidFill>
                <a:latin typeface="IBM Plex Sans Condensed SemiBol" panose="020B0706050203000203" pitchFamily="34" charset="0"/>
              </a:rPr>
              <a:t>KYC is a war on your privacy.</a:t>
            </a:r>
            <a:endParaRPr lang="en-GB" sz="3600" dirty="0">
              <a:solidFill>
                <a:schemeClr val="bg1"/>
              </a:solidFill>
              <a:latin typeface="IBM Plex Sans Condensed SemiBol" panose="020B0706050203000203" pitchFamily="34" charset="0"/>
            </a:endParaRPr>
          </a:p>
        </p:txBody>
      </p:sp>
      <p:sp>
        <p:nvSpPr>
          <p:cNvPr id="2" name="TextBox 1">
            <a:extLst>
              <a:ext uri="{FF2B5EF4-FFF2-40B4-BE49-F238E27FC236}">
                <a16:creationId xmlns:a16="http://schemas.microsoft.com/office/drawing/2014/main" id="{32C29EBE-3542-43AA-8D5E-5195B6B51CA0}"/>
              </a:ext>
            </a:extLst>
          </p:cNvPr>
          <p:cNvSpPr txBox="1"/>
          <p:nvPr/>
        </p:nvSpPr>
        <p:spPr>
          <a:xfrm>
            <a:off x="2815316" y="2929115"/>
            <a:ext cx="6561366" cy="1938992"/>
          </a:xfrm>
          <a:prstGeom prst="rect">
            <a:avLst/>
          </a:prstGeom>
          <a:noFill/>
        </p:spPr>
        <p:txBody>
          <a:bodyPr wrap="square" rtlCol="0">
            <a:spAutoFit/>
          </a:bodyPr>
          <a:lstStyle/>
          <a:p>
            <a:pPr algn="ctr"/>
            <a:r>
              <a:rPr lang="en-US" sz="6000" dirty="0">
                <a:solidFill>
                  <a:schemeClr val="bg1"/>
                </a:solidFill>
                <a:latin typeface="IBM Plex Sans Condensed SemiBol" panose="020B0706050203000203" pitchFamily="34" charset="0"/>
              </a:rPr>
              <a:t>ARM YOURSELF WITH </a:t>
            </a:r>
            <a:r>
              <a:rPr lang="en-US" sz="6000" dirty="0">
                <a:solidFill>
                  <a:srgbClr val="25B135"/>
                </a:solidFill>
                <a:latin typeface="IBM Plex Sans Condensed SemiBol" panose="020B0706050203000203" pitchFamily="34" charset="0"/>
              </a:rPr>
              <a:t>BISQ</a:t>
            </a:r>
            <a:endParaRPr lang="en-GB" sz="6000" dirty="0">
              <a:solidFill>
                <a:srgbClr val="25B135"/>
              </a:solidFill>
              <a:latin typeface="IBM Plex Sans Condensed SemiBol" panose="020B0706050203000203" pitchFamily="34" charset="0"/>
            </a:endParaRPr>
          </a:p>
        </p:txBody>
      </p:sp>
    </p:spTree>
    <p:extLst>
      <p:ext uri="{BB962C8B-B14F-4D97-AF65-F5344CB8AC3E}">
        <p14:creationId xmlns:p14="http://schemas.microsoft.com/office/powerpoint/2010/main" val="65312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2"/>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577251"/>
            <a:ext cx="10781708" cy="2992550"/>
          </a:xfrm>
          <a:prstGeom prst="rect">
            <a:avLst/>
          </a:prstGeom>
          <a:noFill/>
        </p:spPr>
        <p:txBody>
          <a:bodyPr wrap="square" rtlCol="0">
            <a:spAutoFit/>
          </a:bodyPr>
          <a:lstStyle/>
          <a:p>
            <a:pPr algn="ctr">
              <a:lnSpc>
                <a:spcPct val="120000"/>
              </a:lnSpc>
            </a:pPr>
            <a:r>
              <a:rPr lang="en-US" sz="4000" b="0" i="1" dirty="0">
                <a:solidFill>
                  <a:schemeClr val="bg1"/>
                </a:solidFill>
                <a:effectLst/>
                <a:latin typeface="IBM Plex Sans" panose="020B0503050203000203" pitchFamily="34" charset="0"/>
              </a:rPr>
              <a:t>“What is needed is an electronic payment system based on cryptographic proof instead of trust, allowing any two willing parties to transact directly with each other.”</a:t>
            </a:r>
            <a:endParaRPr lang="en-GB" sz="4000" i="1"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9B384AB3-6237-4986-8906-E7B1E5CA54EE}"/>
              </a:ext>
            </a:extLst>
          </p:cNvPr>
          <p:cNvSpPr txBox="1"/>
          <p:nvPr/>
        </p:nvSpPr>
        <p:spPr>
          <a:xfrm>
            <a:off x="705147" y="4819084"/>
            <a:ext cx="10781708" cy="461665"/>
          </a:xfrm>
          <a:prstGeom prst="rect">
            <a:avLst/>
          </a:prstGeom>
          <a:noFill/>
        </p:spPr>
        <p:txBody>
          <a:bodyPr wrap="square" rtlCol="0">
            <a:spAutoFit/>
          </a:bodyPr>
          <a:lstStyle/>
          <a:p>
            <a:pPr algn="ctr"/>
            <a:r>
              <a:rPr lang="en-US" sz="2400" dirty="0">
                <a:latin typeface="IBM Plex Sans" panose="020B0503050203000203" pitchFamily="34" charset="0"/>
              </a:rPr>
              <a:t>- Satoshi </a:t>
            </a:r>
            <a:r>
              <a:rPr lang="en-US" sz="2400" dirty="0" err="1">
                <a:latin typeface="IBM Plex Sans" panose="020B0503050203000203" pitchFamily="34" charset="0"/>
              </a:rPr>
              <a:t>Nakomoto</a:t>
            </a:r>
            <a:endParaRPr lang="en-GB" sz="2400" dirty="0">
              <a:latin typeface="IBM Plex Sans" panose="020B0503050203000203" pitchFamily="34" charset="0"/>
            </a:endParaRPr>
          </a:p>
        </p:txBody>
      </p:sp>
      <p:sp>
        <p:nvSpPr>
          <p:cNvPr id="7" name="TextBox 6">
            <a:extLst>
              <a:ext uri="{FF2B5EF4-FFF2-40B4-BE49-F238E27FC236}">
                <a16:creationId xmlns:a16="http://schemas.microsoft.com/office/drawing/2014/main" id="{EAC29CF3-2234-474B-8AFE-1694492AF60C}"/>
              </a:ext>
            </a:extLst>
          </p:cNvPr>
          <p:cNvSpPr txBox="1"/>
          <p:nvPr/>
        </p:nvSpPr>
        <p:spPr>
          <a:xfrm>
            <a:off x="0" y="0"/>
            <a:ext cx="3780064" cy="5386090"/>
          </a:xfrm>
          <a:prstGeom prst="rect">
            <a:avLst/>
          </a:prstGeom>
          <a:noFill/>
        </p:spPr>
        <p:txBody>
          <a:bodyPr wrap="square" rtlCol="0">
            <a:spAutoFit/>
          </a:bodyPr>
          <a:lstStyle/>
          <a:p>
            <a:r>
              <a:rPr lang="en-US" sz="34400" b="0" i="1" dirty="0">
                <a:solidFill>
                  <a:schemeClr val="bg1">
                    <a:alpha val="10000"/>
                  </a:schemeClr>
                </a:solidFill>
                <a:effectLst/>
                <a:latin typeface="IBM Plex Sans" panose="020B0503050203000203" pitchFamily="34" charset="0"/>
              </a:rPr>
              <a:t>“</a:t>
            </a:r>
            <a:endParaRPr lang="en-GB" sz="34400" i="1" dirty="0">
              <a:solidFill>
                <a:schemeClr val="bg1">
                  <a:alpha val="10000"/>
                </a:schemeClr>
              </a:solidFill>
              <a:latin typeface="IBM Plex Sans" panose="020B0503050203000203" pitchFamily="34" charset="0"/>
            </a:endParaRPr>
          </a:p>
        </p:txBody>
      </p:sp>
      <p:sp>
        <p:nvSpPr>
          <p:cNvPr id="9" name="TextBox 8">
            <a:extLst>
              <a:ext uri="{FF2B5EF4-FFF2-40B4-BE49-F238E27FC236}">
                <a16:creationId xmlns:a16="http://schemas.microsoft.com/office/drawing/2014/main" id="{24ECED2A-0824-4897-9C93-171F799A2E1E}"/>
              </a:ext>
            </a:extLst>
          </p:cNvPr>
          <p:cNvSpPr txBox="1"/>
          <p:nvPr/>
        </p:nvSpPr>
        <p:spPr>
          <a:xfrm rot="10800000">
            <a:off x="8049236" y="1126079"/>
            <a:ext cx="4142762" cy="5386090"/>
          </a:xfrm>
          <a:prstGeom prst="rect">
            <a:avLst/>
          </a:prstGeom>
          <a:noFill/>
        </p:spPr>
        <p:txBody>
          <a:bodyPr wrap="square" rtlCol="0">
            <a:spAutoFit/>
          </a:bodyPr>
          <a:lstStyle/>
          <a:p>
            <a:r>
              <a:rPr lang="en-US" sz="34400" b="0" i="1" dirty="0">
                <a:solidFill>
                  <a:schemeClr val="bg1">
                    <a:alpha val="10000"/>
                  </a:schemeClr>
                </a:solidFill>
                <a:effectLst/>
                <a:latin typeface="IBM Plex Sans" panose="020B0503050203000203" pitchFamily="34" charset="0"/>
              </a:rPr>
              <a:t>“</a:t>
            </a:r>
            <a:endParaRPr lang="en-GB" sz="34400" i="1" dirty="0">
              <a:solidFill>
                <a:schemeClr val="bg1">
                  <a:alpha val="10000"/>
                </a:schemeClr>
              </a:solidFill>
              <a:latin typeface="IBM Plex Sans" panose="020B0503050203000203" pitchFamily="34" charset="0"/>
            </a:endParaRPr>
          </a:p>
        </p:txBody>
      </p:sp>
    </p:spTree>
    <p:extLst>
      <p:ext uri="{BB962C8B-B14F-4D97-AF65-F5344CB8AC3E}">
        <p14:creationId xmlns:p14="http://schemas.microsoft.com/office/powerpoint/2010/main" val="509416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A514702-FFA1-4685-8ED2-81C8EFA4B528}"/>
              </a:ext>
            </a:extLst>
          </p:cNvPr>
          <p:cNvSpPr/>
          <p:nvPr/>
        </p:nvSpPr>
        <p:spPr>
          <a:xfrm>
            <a:off x="0" y="0"/>
            <a:ext cx="12191999"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E2E2E"/>
              </a:solidFill>
            </a:endParaRPr>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577251"/>
            <a:ext cx="10781708" cy="2992550"/>
          </a:xfrm>
          <a:prstGeom prst="rect">
            <a:avLst/>
          </a:prstGeom>
          <a:noFill/>
        </p:spPr>
        <p:txBody>
          <a:bodyPr wrap="square" rtlCol="0">
            <a:spAutoFit/>
          </a:bodyPr>
          <a:lstStyle/>
          <a:p>
            <a:pPr algn="ctr">
              <a:lnSpc>
                <a:spcPct val="120000"/>
              </a:lnSpc>
            </a:pPr>
            <a:r>
              <a:rPr lang="en-US" sz="4000" b="0" i="1" dirty="0">
                <a:solidFill>
                  <a:srgbClr val="25B135"/>
                </a:solidFill>
                <a:effectLst/>
                <a:latin typeface="IBM Plex Sans" panose="020B0503050203000203" pitchFamily="34" charset="0"/>
              </a:rPr>
              <a:t>“What is needed is an electronic payment system based on cryptographic proof instead of trust, allowing any two willing parties to transact directly with each other.”</a:t>
            </a:r>
            <a:endParaRPr lang="en-GB" sz="4000" i="1"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9B384AB3-6237-4986-8906-E7B1E5CA54EE}"/>
              </a:ext>
            </a:extLst>
          </p:cNvPr>
          <p:cNvSpPr txBox="1"/>
          <p:nvPr/>
        </p:nvSpPr>
        <p:spPr>
          <a:xfrm>
            <a:off x="705147" y="4819084"/>
            <a:ext cx="10781708" cy="461665"/>
          </a:xfrm>
          <a:prstGeom prst="rect">
            <a:avLst/>
          </a:prstGeom>
          <a:noFill/>
        </p:spPr>
        <p:txBody>
          <a:bodyPr wrap="square" rtlCol="0">
            <a:spAutoFit/>
          </a:bodyPr>
          <a:lstStyle/>
          <a:p>
            <a:pPr algn="ctr"/>
            <a:r>
              <a:rPr lang="en-US" sz="2400" dirty="0">
                <a:solidFill>
                  <a:schemeClr val="bg1"/>
                </a:solidFill>
                <a:latin typeface="IBM Plex Sans" panose="020B0503050203000203" pitchFamily="34" charset="0"/>
              </a:rPr>
              <a:t>- Satoshi </a:t>
            </a:r>
            <a:r>
              <a:rPr lang="en-US" sz="2400" dirty="0" err="1">
                <a:solidFill>
                  <a:schemeClr val="bg1"/>
                </a:solidFill>
                <a:latin typeface="IBM Plex Sans" panose="020B0503050203000203" pitchFamily="34" charset="0"/>
              </a:rPr>
              <a:t>Nakomoto</a:t>
            </a:r>
            <a:endParaRPr lang="en-GB" sz="24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EAC29CF3-2234-474B-8AFE-1694492AF60C}"/>
              </a:ext>
            </a:extLst>
          </p:cNvPr>
          <p:cNvSpPr txBox="1"/>
          <p:nvPr/>
        </p:nvSpPr>
        <p:spPr>
          <a:xfrm>
            <a:off x="0" y="0"/>
            <a:ext cx="3780064" cy="5386090"/>
          </a:xfrm>
          <a:prstGeom prst="rect">
            <a:avLst/>
          </a:prstGeom>
          <a:noFill/>
        </p:spPr>
        <p:txBody>
          <a:bodyPr wrap="square" rtlCol="0">
            <a:spAutoFit/>
          </a:bodyPr>
          <a:lstStyle/>
          <a:p>
            <a:r>
              <a:rPr lang="en-US" sz="34400" b="0" i="1" dirty="0">
                <a:solidFill>
                  <a:schemeClr val="bg1">
                    <a:alpha val="10000"/>
                  </a:schemeClr>
                </a:solidFill>
                <a:effectLst/>
                <a:latin typeface="IBM Plex Sans" panose="020B0503050203000203" pitchFamily="34" charset="0"/>
              </a:rPr>
              <a:t>“</a:t>
            </a:r>
            <a:endParaRPr lang="en-GB" sz="34400" i="1" dirty="0">
              <a:solidFill>
                <a:schemeClr val="bg1">
                  <a:alpha val="10000"/>
                </a:schemeClr>
              </a:solidFill>
              <a:latin typeface="IBM Plex Sans" panose="020B0503050203000203" pitchFamily="34" charset="0"/>
            </a:endParaRPr>
          </a:p>
        </p:txBody>
      </p:sp>
      <p:sp>
        <p:nvSpPr>
          <p:cNvPr id="9" name="TextBox 8">
            <a:extLst>
              <a:ext uri="{FF2B5EF4-FFF2-40B4-BE49-F238E27FC236}">
                <a16:creationId xmlns:a16="http://schemas.microsoft.com/office/drawing/2014/main" id="{24ECED2A-0824-4897-9C93-171F799A2E1E}"/>
              </a:ext>
            </a:extLst>
          </p:cNvPr>
          <p:cNvSpPr txBox="1"/>
          <p:nvPr/>
        </p:nvSpPr>
        <p:spPr>
          <a:xfrm rot="10800000">
            <a:off x="8049236" y="1126079"/>
            <a:ext cx="4142762" cy="5386090"/>
          </a:xfrm>
          <a:prstGeom prst="rect">
            <a:avLst/>
          </a:prstGeom>
          <a:noFill/>
        </p:spPr>
        <p:txBody>
          <a:bodyPr wrap="square" rtlCol="0">
            <a:spAutoFit/>
          </a:bodyPr>
          <a:lstStyle/>
          <a:p>
            <a:r>
              <a:rPr lang="en-US" sz="34400" b="0" i="1" dirty="0">
                <a:solidFill>
                  <a:schemeClr val="bg1">
                    <a:alpha val="10000"/>
                  </a:schemeClr>
                </a:solidFill>
                <a:effectLst/>
                <a:latin typeface="IBM Plex Sans" panose="020B0503050203000203" pitchFamily="34" charset="0"/>
              </a:rPr>
              <a:t>“</a:t>
            </a:r>
            <a:endParaRPr lang="en-GB" sz="34400" i="1" dirty="0">
              <a:solidFill>
                <a:schemeClr val="bg1">
                  <a:alpha val="10000"/>
                </a:schemeClr>
              </a:solidFill>
              <a:latin typeface="IBM Plex Sans" panose="020B0503050203000203" pitchFamily="34" charset="0"/>
            </a:endParaRPr>
          </a:p>
        </p:txBody>
      </p:sp>
    </p:spTree>
    <p:extLst>
      <p:ext uri="{BB962C8B-B14F-4D97-AF65-F5344CB8AC3E}">
        <p14:creationId xmlns:p14="http://schemas.microsoft.com/office/powerpoint/2010/main" val="2980203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577251"/>
            <a:ext cx="10781708" cy="2992550"/>
          </a:xfrm>
          <a:prstGeom prst="rect">
            <a:avLst/>
          </a:prstGeom>
          <a:noFill/>
        </p:spPr>
        <p:txBody>
          <a:bodyPr wrap="square" rtlCol="0">
            <a:spAutoFit/>
          </a:bodyPr>
          <a:lstStyle/>
          <a:p>
            <a:pPr algn="ctr">
              <a:lnSpc>
                <a:spcPct val="120000"/>
              </a:lnSpc>
            </a:pPr>
            <a:r>
              <a:rPr lang="en-US" sz="4000" b="0" i="1" dirty="0">
                <a:effectLst/>
                <a:latin typeface="IBM Plex Sans" panose="020B0503050203000203" pitchFamily="34" charset="0"/>
              </a:rPr>
              <a:t>“What is needed is an electronic payment system based on cryptographic proof instead of trust, allowing any two willing parties to transact directly with each other.”</a:t>
            </a:r>
            <a:endParaRPr lang="en-GB" sz="4000" i="1" dirty="0">
              <a:latin typeface="IBM Plex Sans" panose="020B0503050203000203" pitchFamily="34" charset="0"/>
            </a:endParaRPr>
          </a:p>
        </p:txBody>
      </p:sp>
      <p:sp>
        <p:nvSpPr>
          <p:cNvPr id="5" name="TextBox 4">
            <a:extLst>
              <a:ext uri="{FF2B5EF4-FFF2-40B4-BE49-F238E27FC236}">
                <a16:creationId xmlns:a16="http://schemas.microsoft.com/office/drawing/2014/main" id="{9B384AB3-6237-4986-8906-E7B1E5CA54EE}"/>
              </a:ext>
            </a:extLst>
          </p:cNvPr>
          <p:cNvSpPr txBox="1"/>
          <p:nvPr/>
        </p:nvSpPr>
        <p:spPr>
          <a:xfrm>
            <a:off x="705147" y="4819084"/>
            <a:ext cx="10781708" cy="461665"/>
          </a:xfrm>
          <a:prstGeom prst="rect">
            <a:avLst/>
          </a:prstGeom>
          <a:noFill/>
        </p:spPr>
        <p:txBody>
          <a:bodyPr wrap="square" rtlCol="0">
            <a:spAutoFit/>
          </a:bodyPr>
          <a:lstStyle/>
          <a:p>
            <a:pPr algn="ctr"/>
            <a:r>
              <a:rPr lang="en-US" sz="2400" dirty="0">
                <a:solidFill>
                  <a:schemeClr val="bg1">
                    <a:lumMod val="50000"/>
                  </a:schemeClr>
                </a:solidFill>
                <a:latin typeface="IBM Plex Sans" panose="020B0503050203000203" pitchFamily="34" charset="0"/>
              </a:rPr>
              <a:t>- Satoshi </a:t>
            </a:r>
            <a:r>
              <a:rPr lang="en-US" sz="2400" dirty="0" err="1">
                <a:solidFill>
                  <a:schemeClr val="bg1">
                    <a:lumMod val="50000"/>
                  </a:schemeClr>
                </a:solidFill>
                <a:latin typeface="IBM Plex Sans" panose="020B0503050203000203" pitchFamily="34" charset="0"/>
              </a:rPr>
              <a:t>Nakomoto</a:t>
            </a:r>
            <a:endParaRPr lang="en-GB" sz="2400" dirty="0">
              <a:solidFill>
                <a:schemeClr val="bg1">
                  <a:lumMod val="50000"/>
                </a:schemeClr>
              </a:solidFill>
              <a:latin typeface="IBM Plex Sans" panose="020B0503050203000203" pitchFamily="34" charset="0"/>
            </a:endParaRPr>
          </a:p>
        </p:txBody>
      </p:sp>
      <p:sp>
        <p:nvSpPr>
          <p:cNvPr id="7" name="TextBox 6">
            <a:extLst>
              <a:ext uri="{FF2B5EF4-FFF2-40B4-BE49-F238E27FC236}">
                <a16:creationId xmlns:a16="http://schemas.microsoft.com/office/drawing/2014/main" id="{EAC29CF3-2234-474B-8AFE-1694492AF60C}"/>
              </a:ext>
            </a:extLst>
          </p:cNvPr>
          <p:cNvSpPr txBox="1"/>
          <p:nvPr/>
        </p:nvSpPr>
        <p:spPr>
          <a:xfrm>
            <a:off x="0" y="0"/>
            <a:ext cx="3780064" cy="5386090"/>
          </a:xfrm>
          <a:prstGeom prst="rect">
            <a:avLst/>
          </a:prstGeom>
          <a:noFill/>
        </p:spPr>
        <p:txBody>
          <a:bodyPr wrap="square" rtlCol="0">
            <a:spAutoFit/>
          </a:bodyPr>
          <a:lstStyle/>
          <a:p>
            <a:r>
              <a:rPr lang="en-US" sz="34400" b="0" i="1" dirty="0">
                <a:solidFill>
                  <a:schemeClr val="tx1">
                    <a:alpha val="10000"/>
                  </a:schemeClr>
                </a:solidFill>
                <a:effectLst/>
                <a:latin typeface="IBM Plex Sans" panose="020B0503050203000203" pitchFamily="34" charset="0"/>
              </a:rPr>
              <a:t>“</a:t>
            </a:r>
            <a:endParaRPr lang="en-GB" sz="34400" i="1" dirty="0">
              <a:solidFill>
                <a:schemeClr val="tx1">
                  <a:alpha val="10000"/>
                </a:schemeClr>
              </a:solidFill>
              <a:latin typeface="IBM Plex Sans" panose="020B0503050203000203" pitchFamily="34" charset="0"/>
            </a:endParaRPr>
          </a:p>
        </p:txBody>
      </p:sp>
      <p:sp>
        <p:nvSpPr>
          <p:cNvPr id="9" name="TextBox 8">
            <a:extLst>
              <a:ext uri="{FF2B5EF4-FFF2-40B4-BE49-F238E27FC236}">
                <a16:creationId xmlns:a16="http://schemas.microsoft.com/office/drawing/2014/main" id="{24ECED2A-0824-4897-9C93-171F799A2E1E}"/>
              </a:ext>
            </a:extLst>
          </p:cNvPr>
          <p:cNvSpPr txBox="1"/>
          <p:nvPr/>
        </p:nvSpPr>
        <p:spPr>
          <a:xfrm rot="10800000">
            <a:off x="8049236" y="1126079"/>
            <a:ext cx="4142762" cy="5386090"/>
          </a:xfrm>
          <a:prstGeom prst="rect">
            <a:avLst/>
          </a:prstGeom>
          <a:noFill/>
        </p:spPr>
        <p:txBody>
          <a:bodyPr wrap="square" rtlCol="0">
            <a:spAutoFit/>
          </a:bodyPr>
          <a:lstStyle/>
          <a:p>
            <a:r>
              <a:rPr lang="en-US" sz="34400" b="0" i="1" dirty="0">
                <a:solidFill>
                  <a:schemeClr val="tx1">
                    <a:alpha val="10000"/>
                  </a:schemeClr>
                </a:solidFill>
                <a:effectLst/>
                <a:latin typeface="IBM Plex Sans" panose="020B0503050203000203" pitchFamily="34" charset="0"/>
              </a:rPr>
              <a:t>“</a:t>
            </a:r>
            <a:endParaRPr lang="en-GB" sz="34400" i="1" dirty="0">
              <a:solidFill>
                <a:schemeClr val="tx1">
                  <a:alpha val="10000"/>
                </a:schemeClr>
              </a:solidFill>
              <a:latin typeface="IBM Plex Sans" panose="020B0503050203000203" pitchFamily="34" charset="0"/>
            </a:endParaRPr>
          </a:p>
        </p:txBody>
      </p:sp>
    </p:spTree>
    <p:extLst>
      <p:ext uri="{BB962C8B-B14F-4D97-AF65-F5344CB8AC3E}">
        <p14:creationId xmlns:p14="http://schemas.microsoft.com/office/powerpoint/2010/main" val="3098364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561D78-77C4-4D5B-9E4A-11E81A2DF339}"/>
              </a:ext>
            </a:extLst>
          </p:cNvPr>
          <p:cNvSpPr/>
          <p:nvPr/>
        </p:nvSpPr>
        <p:spPr>
          <a:xfrm>
            <a:off x="0" y="0"/>
            <a:ext cx="12191999"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E2E2E"/>
              </a:solidFill>
            </a:endParaRPr>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Payment methods: </a:t>
            </a:r>
            <a:r>
              <a:rPr lang="en-US" sz="4000" dirty="0">
                <a:solidFill>
                  <a:schemeClr val="bg1"/>
                </a:solidFill>
                <a:latin typeface="IBM Plex Sans" panose="020B0503050203000203" pitchFamily="34" charset="0"/>
              </a:rPr>
              <a:t>Australia</a:t>
            </a:r>
            <a:endParaRPr lang="en-GB" sz="40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878061"/>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endParaRPr lang="en-GB" dirty="0">
              <a:solidFill>
                <a:schemeClr val="bg1">
                  <a:lumMod val="50000"/>
                </a:schemeClr>
              </a:solidFill>
              <a:latin typeface="IBM Plex Sans" panose="020B0503050203000203" pitchFamily="34" charset="0"/>
            </a:endParaRPr>
          </a:p>
        </p:txBody>
      </p:sp>
      <p:pic>
        <p:nvPicPr>
          <p:cNvPr id="6" name="Picture 5">
            <a:extLst>
              <a:ext uri="{FF2B5EF4-FFF2-40B4-BE49-F238E27FC236}">
                <a16:creationId xmlns:a16="http://schemas.microsoft.com/office/drawing/2014/main" id="{6C5F5BDA-238C-410C-B504-62556B9B2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71" y="3584486"/>
            <a:ext cx="1449732" cy="338597"/>
          </a:xfrm>
          <a:prstGeom prst="rect">
            <a:avLst/>
          </a:prstGeom>
        </p:spPr>
      </p:pic>
      <p:pic>
        <p:nvPicPr>
          <p:cNvPr id="11" name="Picture 10">
            <a:extLst>
              <a:ext uri="{FF2B5EF4-FFF2-40B4-BE49-F238E27FC236}">
                <a16:creationId xmlns:a16="http://schemas.microsoft.com/office/drawing/2014/main" id="{950ABC90-1ABF-4D54-99F0-9C5505F7F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3807" y="3383098"/>
            <a:ext cx="1298121" cy="672568"/>
          </a:xfrm>
          <a:prstGeom prst="rect">
            <a:avLst/>
          </a:prstGeom>
        </p:spPr>
      </p:pic>
      <p:pic>
        <p:nvPicPr>
          <p:cNvPr id="13" name="Picture 12">
            <a:extLst>
              <a:ext uri="{FF2B5EF4-FFF2-40B4-BE49-F238E27FC236}">
                <a16:creationId xmlns:a16="http://schemas.microsoft.com/office/drawing/2014/main" id="{EDD906A3-AA7D-4463-83F0-5CA698FDA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632" y="3308634"/>
            <a:ext cx="747032" cy="747032"/>
          </a:xfrm>
          <a:prstGeom prst="rect">
            <a:avLst/>
          </a:prstGeom>
        </p:spPr>
      </p:pic>
      <p:pic>
        <p:nvPicPr>
          <p:cNvPr id="15" name="Picture 14">
            <a:extLst>
              <a:ext uri="{FF2B5EF4-FFF2-40B4-BE49-F238E27FC236}">
                <a16:creationId xmlns:a16="http://schemas.microsoft.com/office/drawing/2014/main" id="{D7ECC1D2-9837-417F-BB3F-7DD05FA55D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2368" y="3557378"/>
            <a:ext cx="2224768" cy="392811"/>
          </a:xfrm>
          <a:prstGeom prst="rect">
            <a:avLst/>
          </a:prstGeom>
        </p:spPr>
      </p:pic>
      <p:sp>
        <p:nvSpPr>
          <p:cNvPr id="16" name="TextBox 15">
            <a:extLst>
              <a:ext uri="{FF2B5EF4-FFF2-40B4-BE49-F238E27FC236}">
                <a16:creationId xmlns:a16="http://schemas.microsoft.com/office/drawing/2014/main" id="{0A7563EA-C018-4E3C-9683-B3C227248F09}"/>
              </a:ext>
            </a:extLst>
          </p:cNvPr>
          <p:cNvSpPr txBox="1"/>
          <p:nvPr/>
        </p:nvSpPr>
        <p:spPr>
          <a:xfrm>
            <a:off x="847371" y="4296995"/>
            <a:ext cx="1449732" cy="462563"/>
          </a:xfrm>
          <a:prstGeom prst="rect">
            <a:avLst/>
          </a:prstGeom>
          <a:noFill/>
        </p:spPr>
        <p:txBody>
          <a:bodyPr wrap="square" rtlCol="0">
            <a:spAutoFit/>
          </a:bodyPr>
          <a:lstStyle/>
          <a:p>
            <a:pPr algn="ctr">
              <a:lnSpc>
                <a:spcPct val="150000"/>
              </a:lnSpc>
            </a:pPr>
            <a:r>
              <a:rPr lang="en-GB" b="0" i="0" dirty="0" err="1">
                <a:solidFill>
                  <a:schemeClr val="bg1">
                    <a:lumMod val="50000"/>
                  </a:schemeClr>
                </a:solidFill>
                <a:effectLst/>
                <a:latin typeface="IBM Plex Sans" panose="020B0503050203000203" pitchFamily="34" charset="0"/>
              </a:rPr>
              <a:t>Revolut</a:t>
            </a:r>
            <a:endParaRPr lang="en-GB" dirty="0">
              <a:solidFill>
                <a:schemeClr val="bg1">
                  <a:lumMod val="50000"/>
                </a:schemeClr>
              </a:solidFill>
              <a:latin typeface="IBM Plex Sans" panose="020B0503050203000203" pitchFamily="34" charset="0"/>
            </a:endParaRPr>
          </a:p>
        </p:txBody>
      </p:sp>
      <p:sp>
        <p:nvSpPr>
          <p:cNvPr id="17" name="TextBox 16">
            <a:extLst>
              <a:ext uri="{FF2B5EF4-FFF2-40B4-BE49-F238E27FC236}">
                <a16:creationId xmlns:a16="http://schemas.microsoft.com/office/drawing/2014/main" id="{A9EF6D03-F72A-4410-8D3F-220994AE79A8}"/>
              </a:ext>
            </a:extLst>
          </p:cNvPr>
          <p:cNvSpPr txBox="1"/>
          <p:nvPr/>
        </p:nvSpPr>
        <p:spPr>
          <a:xfrm>
            <a:off x="3312196" y="4296994"/>
            <a:ext cx="1449732" cy="462563"/>
          </a:xfrm>
          <a:prstGeom prst="rect">
            <a:avLst/>
          </a:prstGeom>
          <a:noFill/>
        </p:spPr>
        <p:txBody>
          <a:bodyPr wrap="square" rtlCol="0">
            <a:spAutoFit/>
          </a:bodyPr>
          <a:lstStyle/>
          <a:p>
            <a:pPr algn="ctr">
              <a:lnSpc>
                <a:spcPct val="150000"/>
              </a:lnSpc>
            </a:pPr>
            <a:r>
              <a:rPr lang="en-GB" b="0" i="0" dirty="0" err="1">
                <a:solidFill>
                  <a:schemeClr val="bg1">
                    <a:lumMod val="50000"/>
                  </a:schemeClr>
                </a:solidFill>
                <a:effectLst/>
                <a:latin typeface="IBM Plex Sans" panose="020B0503050203000203" pitchFamily="34" charset="0"/>
              </a:rPr>
              <a:t>PayID</a:t>
            </a:r>
            <a:endParaRPr lang="en-GB" dirty="0">
              <a:solidFill>
                <a:schemeClr val="bg1">
                  <a:lumMod val="50000"/>
                </a:schemeClr>
              </a:solidFill>
              <a:latin typeface="IBM Plex Sans" panose="020B0503050203000203" pitchFamily="34" charset="0"/>
            </a:endParaRPr>
          </a:p>
        </p:txBody>
      </p:sp>
      <p:sp>
        <p:nvSpPr>
          <p:cNvPr id="18" name="TextBox 17">
            <a:extLst>
              <a:ext uri="{FF2B5EF4-FFF2-40B4-BE49-F238E27FC236}">
                <a16:creationId xmlns:a16="http://schemas.microsoft.com/office/drawing/2014/main" id="{DD35766C-E4E3-4786-BD94-22CDDDEAB8B3}"/>
              </a:ext>
            </a:extLst>
          </p:cNvPr>
          <p:cNvSpPr txBox="1"/>
          <p:nvPr/>
        </p:nvSpPr>
        <p:spPr>
          <a:xfrm>
            <a:off x="5609299" y="4296995"/>
            <a:ext cx="1449732" cy="462563"/>
          </a:xfrm>
          <a:prstGeom prst="rect">
            <a:avLst/>
          </a:prstGeom>
          <a:noFill/>
        </p:spPr>
        <p:txBody>
          <a:bodyPr wrap="square" rtlCol="0">
            <a:spAutoFit/>
          </a:bodyPr>
          <a:lstStyle/>
          <a:p>
            <a:pPr algn="ctr">
              <a:lnSpc>
                <a:spcPct val="150000"/>
              </a:lnSpc>
            </a:pPr>
            <a:r>
              <a:rPr lang="en-GB" b="0" i="0" dirty="0">
                <a:solidFill>
                  <a:schemeClr val="bg1">
                    <a:lumMod val="50000"/>
                  </a:schemeClr>
                </a:solidFill>
                <a:effectLst/>
                <a:latin typeface="IBM Plex Sans" panose="020B0503050203000203" pitchFamily="34" charset="0"/>
              </a:rPr>
              <a:t>Bank</a:t>
            </a:r>
            <a:endParaRPr lang="en-GB" dirty="0">
              <a:solidFill>
                <a:schemeClr val="bg1">
                  <a:lumMod val="50000"/>
                </a:schemeClr>
              </a:solidFill>
              <a:latin typeface="IBM Plex Sans" panose="020B0503050203000203" pitchFamily="34" charset="0"/>
            </a:endParaRPr>
          </a:p>
        </p:txBody>
      </p:sp>
      <p:sp>
        <p:nvSpPr>
          <p:cNvPr id="20" name="TextBox 19">
            <a:extLst>
              <a:ext uri="{FF2B5EF4-FFF2-40B4-BE49-F238E27FC236}">
                <a16:creationId xmlns:a16="http://schemas.microsoft.com/office/drawing/2014/main" id="{9C41396B-5527-4701-83DE-0434F4F4F84E}"/>
              </a:ext>
            </a:extLst>
          </p:cNvPr>
          <p:cNvSpPr txBox="1"/>
          <p:nvPr/>
        </p:nvSpPr>
        <p:spPr>
          <a:xfrm>
            <a:off x="8074124" y="4296994"/>
            <a:ext cx="1931208" cy="462563"/>
          </a:xfrm>
          <a:prstGeom prst="rect">
            <a:avLst/>
          </a:prstGeom>
          <a:noFill/>
        </p:spPr>
        <p:txBody>
          <a:bodyPr wrap="square" rtlCol="0">
            <a:spAutoFit/>
          </a:bodyPr>
          <a:lstStyle/>
          <a:p>
            <a:pPr algn="ctr">
              <a:lnSpc>
                <a:spcPct val="150000"/>
              </a:lnSpc>
            </a:pPr>
            <a:r>
              <a:rPr lang="en-GB" b="0" i="0" dirty="0">
                <a:solidFill>
                  <a:schemeClr val="bg1">
                    <a:lumMod val="50000"/>
                  </a:schemeClr>
                </a:solidFill>
                <a:effectLst/>
                <a:latin typeface="IBM Plex Sans" panose="020B0503050203000203" pitchFamily="34" charset="0"/>
              </a:rPr>
              <a:t>TransferWise</a:t>
            </a:r>
            <a:endParaRPr lang="en-GB" dirty="0">
              <a:solidFill>
                <a:schemeClr val="bg1">
                  <a:lumMod val="50000"/>
                </a:schemeClr>
              </a:solidFill>
              <a:latin typeface="IBM Plex Sans" panose="020B0503050203000203" pitchFamily="34" charset="0"/>
            </a:endParaRPr>
          </a:p>
        </p:txBody>
      </p:sp>
      <p:pic>
        <p:nvPicPr>
          <p:cNvPr id="9" name="Graphic 8">
            <a:extLst>
              <a:ext uri="{FF2B5EF4-FFF2-40B4-BE49-F238E27FC236}">
                <a16:creationId xmlns:a16="http://schemas.microsoft.com/office/drawing/2014/main" id="{FD194D0D-6819-4ED8-AE20-B864BB1722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63931" y="480313"/>
            <a:ext cx="2386131" cy="1721832"/>
          </a:xfrm>
          <a:prstGeom prst="rect">
            <a:avLst/>
          </a:prstGeom>
        </p:spPr>
      </p:pic>
    </p:spTree>
    <p:extLst>
      <p:ext uri="{BB962C8B-B14F-4D97-AF65-F5344CB8AC3E}">
        <p14:creationId xmlns:p14="http://schemas.microsoft.com/office/powerpoint/2010/main" val="1015861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Payment methods: </a:t>
            </a:r>
            <a:r>
              <a:rPr lang="en-US" sz="4000" dirty="0">
                <a:latin typeface="IBM Plex Sans" panose="020B0503050203000203" pitchFamily="34" charset="0"/>
              </a:rPr>
              <a:t>Australia</a:t>
            </a:r>
            <a:endParaRPr lang="en-GB" sz="4000" dirty="0">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878061"/>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endParaRPr lang="en-GB" dirty="0">
              <a:solidFill>
                <a:schemeClr val="bg1">
                  <a:lumMod val="50000"/>
                </a:schemeClr>
              </a:solidFill>
              <a:latin typeface="IBM Plex Sans" panose="020B0503050203000203" pitchFamily="34" charset="0"/>
            </a:endParaRPr>
          </a:p>
        </p:txBody>
      </p:sp>
      <p:pic>
        <p:nvPicPr>
          <p:cNvPr id="6" name="Picture 5">
            <a:extLst>
              <a:ext uri="{FF2B5EF4-FFF2-40B4-BE49-F238E27FC236}">
                <a16:creationId xmlns:a16="http://schemas.microsoft.com/office/drawing/2014/main" id="{6C5F5BDA-238C-410C-B504-62556B9B24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7371" y="3584486"/>
            <a:ext cx="1449732" cy="338596"/>
          </a:xfrm>
          <a:prstGeom prst="rect">
            <a:avLst/>
          </a:prstGeom>
        </p:spPr>
      </p:pic>
      <p:pic>
        <p:nvPicPr>
          <p:cNvPr id="11" name="Picture 10">
            <a:extLst>
              <a:ext uri="{FF2B5EF4-FFF2-40B4-BE49-F238E27FC236}">
                <a16:creationId xmlns:a16="http://schemas.microsoft.com/office/drawing/2014/main" id="{950ABC90-1ABF-4D54-99F0-9C5505F7F3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3807" y="3383098"/>
            <a:ext cx="1298120" cy="672568"/>
          </a:xfrm>
          <a:prstGeom prst="rect">
            <a:avLst/>
          </a:prstGeom>
        </p:spPr>
      </p:pic>
      <p:pic>
        <p:nvPicPr>
          <p:cNvPr id="13" name="Picture 12">
            <a:extLst>
              <a:ext uri="{FF2B5EF4-FFF2-40B4-BE49-F238E27FC236}">
                <a16:creationId xmlns:a16="http://schemas.microsoft.com/office/drawing/2014/main" id="{EDD906A3-AA7D-4463-83F0-5CA698FDAD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928632" y="3308634"/>
            <a:ext cx="747032" cy="747032"/>
          </a:xfrm>
          <a:prstGeom prst="rect">
            <a:avLst/>
          </a:prstGeom>
        </p:spPr>
      </p:pic>
      <p:pic>
        <p:nvPicPr>
          <p:cNvPr id="15" name="Picture 14">
            <a:extLst>
              <a:ext uri="{FF2B5EF4-FFF2-40B4-BE49-F238E27FC236}">
                <a16:creationId xmlns:a16="http://schemas.microsoft.com/office/drawing/2014/main" id="{D7ECC1D2-9837-417F-BB3F-7DD05FA55D8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42368" y="3557378"/>
            <a:ext cx="2224768" cy="392810"/>
          </a:xfrm>
          <a:prstGeom prst="rect">
            <a:avLst/>
          </a:prstGeom>
        </p:spPr>
      </p:pic>
      <p:sp>
        <p:nvSpPr>
          <p:cNvPr id="16" name="TextBox 15">
            <a:extLst>
              <a:ext uri="{FF2B5EF4-FFF2-40B4-BE49-F238E27FC236}">
                <a16:creationId xmlns:a16="http://schemas.microsoft.com/office/drawing/2014/main" id="{0A7563EA-C018-4E3C-9683-B3C227248F09}"/>
              </a:ext>
            </a:extLst>
          </p:cNvPr>
          <p:cNvSpPr txBox="1"/>
          <p:nvPr/>
        </p:nvSpPr>
        <p:spPr>
          <a:xfrm>
            <a:off x="847371" y="4296995"/>
            <a:ext cx="1449732" cy="462563"/>
          </a:xfrm>
          <a:prstGeom prst="rect">
            <a:avLst/>
          </a:prstGeom>
          <a:noFill/>
        </p:spPr>
        <p:txBody>
          <a:bodyPr wrap="square" rtlCol="0">
            <a:spAutoFit/>
          </a:bodyPr>
          <a:lstStyle/>
          <a:p>
            <a:pPr algn="ctr">
              <a:lnSpc>
                <a:spcPct val="150000"/>
              </a:lnSpc>
            </a:pPr>
            <a:r>
              <a:rPr lang="en-GB" b="0" i="0" dirty="0" err="1">
                <a:solidFill>
                  <a:schemeClr val="bg1">
                    <a:lumMod val="50000"/>
                  </a:schemeClr>
                </a:solidFill>
                <a:effectLst/>
                <a:latin typeface="IBM Plex Sans" panose="020B0503050203000203" pitchFamily="34" charset="0"/>
              </a:rPr>
              <a:t>Revolut</a:t>
            </a:r>
            <a:endParaRPr lang="en-GB" dirty="0">
              <a:solidFill>
                <a:schemeClr val="bg1">
                  <a:lumMod val="50000"/>
                </a:schemeClr>
              </a:solidFill>
              <a:latin typeface="IBM Plex Sans" panose="020B0503050203000203" pitchFamily="34" charset="0"/>
            </a:endParaRPr>
          </a:p>
        </p:txBody>
      </p:sp>
      <p:sp>
        <p:nvSpPr>
          <p:cNvPr id="17" name="TextBox 16">
            <a:extLst>
              <a:ext uri="{FF2B5EF4-FFF2-40B4-BE49-F238E27FC236}">
                <a16:creationId xmlns:a16="http://schemas.microsoft.com/office/drawing/2014/main" id="{A9EF6D03-F72A-4410-8D3F-220994AE79A8}"/>
              </a:ext>
            </a:extLst>
          </p:cNvPr>
          <p:cNvSpPr txBox="1"/>
          <p:nvPr/>
        </p:nvSpPr>
        <p:spPr>
          <a:xfrm>
            <a:off x="3312196" y="4296994"/>
            <a:ext cx="1449732" cy="462563"/>
          </a:xfrm>
          <a:prstGeom prst="rect">
            <a:avLst/>
          </a:prstGeom>
          <a:noFill/>
        </p:spPr>
        <p:txBody>
          <a:bodyPr wrap="square" rtlCol="0">
            <a:spAutoFit/>
          </a:bodyPr>
          <a:lstStyle/>
          <a:p>
            <a:pPr algn="ctr">
              <a:lnSpc>
                <a:spcPct val="150000"/>
              </a:lnSpc>
            </a:pPr>
            <a:r>
              <a:rPr lang="en-GB" b="0" i="0" dirty="0" err="1">
                <a:solidFill>
                  <a:schemeClr val="bg1">
                    <a:lumMod val="50000"/>
                  </a:schemeClr>
                </a:solidFill>
                <a:effectLst/>
                <a:latin typeface="IBM Plex Sans" panose="020B0503050203000203" pitchFamily="34" charset="0"/>
              </a:rPr>
              <a:t>PayID</a:t>
            </a:r>
            <a:endParaRPr lang="en-GB" dirty="0">
              <a:solidFill>
                <a:schemeClr val="bg1">
                  <a:lumMod val="50000"/>
                </a:schemeClr>
              </a:solidFill>
              <a:latin typeface="IBM Plex Sans" panose="020B0503050203000203" pitchFamily="34" charset="0"/>
            </a:endParaRPr>
          </a:p>
        </p:txBody>
      </p:sp>
      <p:sp>
        <p:nvSpPr>
          <p:cNvPr id="18" name="TextBox 17">
            <a:extLst>
              <a:ext uri="{FF2B5EF4-FFF2-40B4-BE49-F238E27FC236}">
                <a16:creationId xmlns:a16="http://schemas.microsoft.com/office/drawing/2014/main" id="{DD35766C-E4E3-4786-BD94-22CDDDEAB8B3}"/>
              </a:ext>
            </a:extLst>
          </p:cNvPr>
          <p:cNvSpPr txBox="1"/>
          <p:nvPr/>
        </p:nvSpPr>
        <p:spPr>
          <a:xfrm>
            <a:off x="5609299" y="4296995"/>
            <a:ext cx="1449732" cy="462563"/>
          </a:xfrm>
          <a:prstGeom prst="rect">
            <a:avLst/>
          </a:prstGeom>
          <a:noFill/>
        </p:spPr>
        <p:txBody>
          <a:bodyPr wrap="square" rtlCol="0">
            <a:spAutoFit/>
          </a:bodyPr>
          <a:lstStyle/>
          <a:p>
            <a:pPr algn="ctr">
              <a:lnSpc>
                <a:spcPct val="150000"/>
              </a:lnSpc>
            </a:pPr>
            <a:r>
              <a:rPr lang="en-GB" b="0" i="0" dirty="0">
                <a:solidFill>
                  <a:schemeClr val="bg1">
                    <a:lumMod val="50000"/>
                  </a:schemeClr>
                </a:solidFill>
                <a:effectLst/>
                <a:latin typeface="IBM Plex Sans" panose="020B0503050203000203" pitchFamily="34" charset="0"/>
              </a:rPr>
              <a:t>Bank</a:t>
            </a:r>
            <a:endParaRPr lang="en-GB" dirty="0">
              <a:solidFill>
                <a:schemeClr val="bg1">
                  <a:lumMod val="50000"/>
                </a:schemeClr>
              </a:solidFill>
              <a:latin typeface="IBM Plex Sans" panose="020B0503050203000203" pitchFamily="34" charset="0"/>
            </a:endParaRPr>
          </a:p>
        </p:txBody>
      </p:sp>
      <p:sp>
        <p:nvSpPr>
          <p:cNvPr id="20" name="TextBox 19">
            <a:extLst>
              <a:ext uri="{FF2B5EF4-FFF2-40B4-BE49-F238E27FC236}">
                <a16:creationId xmlns:a16="http://schemas.microsoft.com/office/drawing/2014/main" id="{9C41396B-5527-4701-83DE-0434F4F4F84E}"/>
              </a:ext>
            </a:extLst>
          </p:cNvPr>
          <p:cNvSpPr txBox="1"/>
          <p:nvPr/>
        </p:nvSpPr>
        <p:spPr>
          <a:xfrm>
            <a:off x="8074124" y="4296994"/>
            <a:ext cx="1931208" cy="462563"/>
          </a:xfrm>
          <a:prstGeom prst="rect">
            <a:avLst/>
          </a:prstGeom>
          <a:noFill/>
        </p:spPr>
        <p:txBody>
          <a:bodyPr wrap="square" rtlCol="0">
            <a:spAutoFit/>
          </a:bodyPr>
          <a:lstStyle/>
          <a:p>
            <a:pPr algn="ctr">
              <a:lnSpc>
                <a:spcPct val="150000"/>
              </a:lnSpc>
            </a:pPr>
            <a:r>
              <a:rPr lang="en-GB" b="0" i="0" dirty="0">
                <a:solidFill>
                  <a:schemeClr val="bg1">
                    <a:lumMod val="50000"/>
                  </a:schemeClr>
                </a:solidFill>
                <a:effectLst/>
                <a:latin typeface="IBM Plex Sans" panose="020B0503050203000203" pitchFamily="34" charset="0"/>
              </a:rPr>
              <a:t>TransferWise</a:t>
            </a:r>
            <a:endParaRPr lang="en-GB" dirty="0">
              <a:solidFill>
                <a:schemeClr val="bg1">
                  <a:lumMod val="50000"/>
                </a:schemeClr>
              </a:solidFill>
              <a:latin typeface="IBM Plex Sans" panose="020B0503050203000203" pitchFamily="34" charset="0"/>
            </a:endParaRPr>
          </a:p>
        </p:txBody>
      </p:sp>
      <p:pic>
        <p:nvPicPr>
          <p:cNvPr id="9" name="Graphic 8">
            <a:extLst>
              <a:ext uri="{FF2B5EF4-FFF2-40B4-BE49-F238E27FC236}">
                <a16:creationId xmlns:a16="http://schemas.microsoft.com/office/drawing/2014/main" id="{FD194D0D-6819-4ED8-AE20-B864BB1722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63931" y="480313"/>
            <a:ext cx="2386131" cy="1721832"/>
          </a:xfrm>
          <a:prstGeom prst="rect">
            <a:avLst/>
          </a:prstGeom>
        </p:spPr>
      </p:pic>
    </p:spTree>
    <p:extLst>
      <p:ext uri="{BB962C8B-B14F-4D97-AF65-F5344CB8AC3E}">
        <p14:creationId xmlns:p14="http://schemas.microsoft.com/office/powerpoint/2010/main" val="2147052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A49CC3B-72BF-4357-B817-90FC6BF5763C}"/>
              </a:ext>
            </a:extLst>
          </p:cNvPr>
          <p:cNvSpPr/>
          <p:nvPr/>
        </p:nvSpPr>
        <p:spPr>
          <a:xfrm>
            <a:off x="8082643" y="0"/>
            <a:ext cx="4109356"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2E2E2E"/>
              </a:solidFill>
            </a:endParaRPr>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Payment methods: Australia</a:t>
            </a:r>
            <a:endParaRPr lang="en-GB" sz="4000" dirty="0">
              <a:solidFill>
                <a:srgbClr val="25B135"/>
              </a:solidFill>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2540054"/>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endParaRPr lang="en-GB" dirty="0">
              <a:solidFill>
                <a:schemeClr val="bg1">
                  <a:lumMod val="50000"/>
                </a:schemeClr>
              </a:solidFill>
              <a:latin typeface="IBM Plex Sans" panose="020B0503050203000203" pitchFamily="34" charset="0"/>
            </a:endParaRPr>
          </a:p>
        </p:txBody>
      </p:sp>
      <p:pic>
        <p:nvPicPr>
          <p:cNvPr id="8" name="Graphic 7">
            <a:extLst>
              <a:ext uri="{FF2B5EF4-FFF2-40B4-BE49-F238E27FC236}">
                <a16:creationId xmlns:a16="http://schemas.microsoft.com/office/drawing/2014/main" id="{8F27CC43-AAD2-4F7D-A813-E70E8BD9A3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2747" y="522515"/>
            <a:ext cx="3644671" cy="4373606"/>
          </a:xfrm>
          <a:prstGeom prst="rect">
            <a:avLst/>
          </a:prstGeom>
        </p:spPr>
      </p:pic>
      <p:pic>
        <p:nvPicPr>
          <p:cNvPr id="10" name="Picture 9">
            <a:extLst>
              <a:ext uri="{FF2B5EF4-FFF2-40B4-BE49-F238E27FC236}">
                <a16:creationId xmlns:a16="http://schemas.microsoft.com/office/drawing/2014/main" id="{9FE73390-94D0-466A-A91E-954AB3BCC8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2454" y="1303435"/>
            <a:ext cx="1449732" cy="338597"/>
          </a:xfrm>
          <a:prstGeom prst="rect">
            <a:avLst/>
          </a:prstGeom>
        </p:spPr>
      </p:pic>
      <p:pic>
        <p:nvPicPr>
          <p:cNvPr id="11" name="Picture 10">
            <a:extLst>
              <a:ext uri="{FF2B5EF4-FFF2-40B4-BE49-F238E27FC236}">
                <a16:creationId xmlns:a16="http://schemas.microsoft.com/office/drawing/2014/main" id="{FBF9295F-1304-4BDA-B556-7ECA9A7F1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8260" y="2167447"/>
            <a:ext cx="1298121" cy="672568"/>
          </a:xfrm>
          <a:prstGeom prst="rect">
            <a:avLst/>
          </a:prstGeom>
        </p:spPr>
      </p:pic>
      <p:pic>
        <p:nvPicPr>
          <p:cNvPr id="13" name="Picture 12">
            <a:extLst>
              <a:ext uri="{FF2B5EF4-FFF2-40B4-BE49-F238E27FC236}">
                <a16:creationId xmlns:a16="http://schemas.microsoft.com/office/drawing/2014/main" id="{A89ADF43-5086-44A2-8489-6221D4685B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3805" y="3281538"/>
            <a:ext cx="747032" cy="747032"/>
          </a:xfrm>
          <a:prstGeom prst="rect">
            <a:avLst/>
          </a:prstGeom>
        </p:spPr>
      </p:pic>
      <p:pic>
        <p:nvPicPr>
          <p:cNvPr id="15" name="Picture 14">
            <a:extLst>
              <a:ext uri="{FF2B5EF4-FFF2-40B4-BE49-F238E27FC236}">
                <a16:creationId xmlns:a16="http://schemas.microsoft.com/office/drawing/2014/main" id="{05ECD8BB-47AF-4412-B3E2-A6EE0FCE01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4937" y="4470093"/>
            <a:ext cx="2224768" cy="392811"/>
          </a:xfrm>
          <a:prstGeom prst="rect">
            <a:avLst/>
          </a:prstGeom>
        </p:spPr>
      </p:pic>
    </p:spTree>
    <p:extLst>
      <p:ext uri="{BB962C8B-B14F-4D97-AF65-F5344CB8AC3E}">
        <p14:creationId xmlns:p14="http://schemas.microsoft.com/office/powerpoint/2010/main" val="10711142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Payment methods: Australia</a:t>
            </a:r>
            <a:endParaRPr lang="en-GB" sz="4000" dirty="0">
              <a:solidFill>
                <a:srgbClr val="25B135"/>
              </a:solidFill>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4757998" cy="878061"/>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a:t>
            </a:r>
            <a:endParaRPr lang="en-GB" dirty="0">
              <a:solidFill>
                <a:schemeClr val="bg1">
                  <a:lumMod val="50000"/>
                </a:schemeClr>
              </a:solidFill>
              <a:latin typeface="IBM Plex Sans" panose="020B0503050203000203" pitchFamily="34" charset="0"/>
            </a:endParaRPr>
          </a:p>
        </p:txBody>
      </p:sp>
      <p:pic>
        <p:nvPicPr>
          <p:cNvPr id="2" name="Graphic 1">
            <a:extLst>
              <a:ext uri="{FF2B5EF4-FFF2-40B4-BE49-F238E27FC236}">
                <a16:creationId xmlns:a16="http://schemas.microsoft.com/office/drawing/2014/main" id="{DDC96991-A5B7-49F1-A0B6-E4CC320387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6307" y="1618203"/>
            <a:ext cx="5757501" cy="4154612"/>
          </a:xfrm>
          <a:prstGeom prst="rect">
            <a:avLst/>
          </a:prstGeom>
        </p:spPr>
      </p:pic>
      <p:pic>
        <p:nvPicPr>
          <p:cNvPr id="5" name="Picture 4">
            <a:extLst>
              <a:ext uri="{FF2B5EF4-FFF2-40B4-BE49-F238E27FC236}">
                <a16:creationId xmlns:a16="http://schemas.microsoft.com/office/drawing/2014/main" id="{8F5B92B5-2DB5-444F-A178-CDC670835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38217" y="3393492"/>
            <a:ext cx="1449732" cy="338596"/>
          </a:xfrm>
          <a:prstGeom prst="rect">
            <a:avLst/>
          </a:prstGeom>
        </p:spPr>
      </p:pic>
      <p:pic>
        <p:nvPicPr>
          <p:cNvPr id="6" name="Picture 5">
            <a:extLst>
              <a:ext uri="{FF2B5EF4-FFF2-40B4-BE49-F238E27FC236}">
                <a16:creationId xmlns:a16="http://schemas.microsoft.com/office/drawing/2014/main" id="{425D7A77-1E5B-43FA-B2E0-AF796E4E31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683068" y="3199841"/>
            <a:ext cx="1298120" cy="672568"/>
          </a:xfrm>
          <a:prstGeom prst="rect">
            <a:avLst/>
          </a:prstGeom>
        </p:spPr>
      </p:pic>
      <p:pic>
        <p:nvPicPr>
          <p:cNvPr id="10" name="Picture 9">
            <a:extLst>
              <a:ext uri="{FF2B5EF4-FFF2-40B4-BE49-F238E27FC236}">
                <a16:creationId xmlns:a16="http://schemas.microsoft.com/office/drawing/2014/main" id="{8C2E7209-5AE7-4732-A456-19A04A9DD4C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89567" y="4154445"/>
            <a:ext cx="747032" cy="747032"/>
          </a:xfrm>
          <a:prstGeom prst="rect">
            <a:avLst/>
          </a:prstGeom>
        </p:spPr>
      </p:pic>
      <p:pic>
        <p:nvPicPr>
          <p:cNvPr id="12" name="Picture 11">
            <a:extLst>
              <a:ext uri="{FF2B5EF4-FFF2-40B4-BE49-F238E27FC236}">
                <a16:creationId xmlns:a16="http://schemas.microsoft.com/office/drawing/2014/main" id="{FAEF4986-3F76-4EFC-8013-5908A7433D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24893" y="4397383"/>
            <a:ext cx="2224768" cy="392810"/>
          </a:xfrm>
          <a:prstGeom prst="rect">
            <a:avLst/>
          </a:prstGeom>
        </p:spPr>
      </p:pic>
    </p:spTree>
    <p:extLst>
      <p:ext uri="{BB962C8B-B14F-4D97-AF65-F5344CB8AC3E}">
        <p14:creationId xmlns:p14="http://schemas.microsoft.com/office/powerpoint/2010/main" val="4870078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Weekly trading volume: Australia</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BF6407EA-8E07-4243-9126-D8F806D0B7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1662" y="1695775"/>
            <a:ext cx="8639990" cy="4109032"/>
          </a:xfrm>
          <a:prstGeom prst="rect">
            <a:avLst/>
          </a:prstGeom>
        </p:spPr>
      </p:pic>
    </p:spTree>
    <p:extLst>
      <p:ext uri="{BB962C8B-B14F-4D97-AF65-F5344CB8AC3E}">
        <p14:creationId xmlns:p14="http://schemas.microsoft.com/office/powerpoint/2010/main" val="331110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ED48F1-B8F7-4B60-9C61-66B1F37A38CF}"/>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6772" y="1607432"/>
            <a:ext cx="1878456" cy="649060"/>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2854804"/>
            <a:ext cx="10781708" cy="1107996"/>
          </a:xfrm>
          <a:prstGeom prst="rect">
            <a:avLst/>
          </a:prstGeom>
          <a:noFill/>
        </p:spPr>
        <p:txBody>
          <a:bodyPr wrap="square" rtlCol="0">
            <a:spAutoFit/>
          </a:bodyPr>
          <a:lstStyle/>
          <a:p>
            <a:pPr algn="ctr"/>
            <a:r>
              <a:rPr lang="en-US" sz="6600" dirty="0">
                <a:solidFill>
                  <a:schemeClr val="bg1"/>
                </a:solidFill>
                <a:latin typeface="IBM Plex Sans" panose="020B0503050203000203" pitchFamily="34" charset="0"/>
              </a:rPr>
              <a:t>Q4 2020 Review</a:t>
            </a:r>
            <a:endParaRPr lang="en-GB" sz="66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1196727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Monthly trades: Australia (AUD)</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395" y="1939018"/>
            <a:ext cx="10794461" cy="2371725"/>
          </a:xfrm>
          <a:prstGeom prst="rect">
            <a:avLst/>
          </a:prstGeom>
        </p:spPr>
      </p:pic>
    </p:spTree>
    <p:extLst>
      <p:ext uri="{BB962C8B-B14F-4D97-AF65-F5344CB8AC3E}">
        <p14:creationId xmlns:p14="http://schemas.microsoft.com/office/powerpoint/2010/main" val="1186280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Offer book: Australia (AUD)</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513" y="1645958"/>
            <a:ext cx="9168108" cy="4201943"/>
          </a:xfrm>
          <a:prstGeom prst="rect">
            <a:avLst/>
          </a:prstGeom>
        </p:spPr>
      </p:pic>
    </p:spTree>
    <p:extLst>
      <p:ext uri="{BB962C8B-B14F-4D97-AF65-F5344CB8AC3E}">
        <p14:creationId xmlns:p14="http://schemas.microsoft.com/office/powerpoint/2010/main" val="32582483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Live offers: Australia (AUD)</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513" y="1676628"/>
            <a:ext cx="9168108" cy="4140602"/>
          </a:xfrm>
          <a:prstGeom prst="rect">
            <a:avLst/>
          </a:prstGeom>
        </p:spPr>
      </p:pic>
    </p:spTree>
    <p:extLst>
      <p:ext uri="{BB962C8B-B14F-4D97-AF65-F5344CB8AC3E}">
        <p14:creationId xmlns:p14="http://schemas.microsoft.com/office/powerpoint/2010/main" val="224214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Buy BTC: Australia (AUD)</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5147" y="1645958"/>
            <a:ext cx="8922846" cy="4140602"/>
          </a:xfrm>
          <a:prstGeom prst="rect">
            <a:avLst/>
          </a:prstGeom>
        </p:spPr>
      </p:pic>
    </p:spTree>
    <p:extLst>
      <p:ext uri="{BB962C8B-B14F-4D97-AF65-F5344CB8AC3E}">
        <p14:creationId xmlns:p14="http://schemas.microsoft.com/office/powerpoint/2010/main" val="801626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107526-21E6-4107-98C0-0CD318A3F1FE}"/>
              </a:ext>
            </a:extLst>
          </p:cNvPr>
          <p:cNvSpPr/>
          <p:nvPr/>
        </p:nvSpPr>
        <p:spPr>
          <a:xfrm>
            <a:off x="0" y="0"/>
            <a:ext cx="12192000" cy="6858000"/>
          </a:xfrm>
          <a:prstGeom prst="rect">
            <a:avLst/>
          </a:prstGeom>
          <a:solidFill>
            <a:srgbClr val="1F1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Create offer: Australia (AUD)</a:t>
            </a:r>
            <a:endParaRPr lang="en-GB" sz="4000" dirty="0">
              <a:solidFill>
                <a:srgbClr val="25B135"/>
              </a:solidFill>
              <a:latin typeface="IBM Plex Sans" panose="020B0503050203000203" pitchFamily="34" charset="0"/>
            </a:endParaRPr>
          </a:p>
        </p:txBody>
      </p:sp>
      <p:pic>
        <p:nvPicPr>
          <p:cNvPr id="6" name="Picture 5">
            <a:extLst>
              <a:ext uri="{FF2B5EF4-FFF2-40B4-BE49-F238E27FC236}">
                <a16:creationId xmlns:a16="http://schemas.microsoft.com/office/drawing/2014/main" id="{47275E30-97AC-4BEB-9636-DC7FE1F7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1662" y="1618204"/>
            <a:ext cx="8288133" cy="4140602"/>
          </a:xfrm>
          <a:prstGeom prst="rect">
            <a:avLst/>
          </a:prstGeom>
        </p:spPr>
      </p:pic>
    </p:spTree>
    <p:extLst>
      <p:ext uri="{BB962C8B-B14F-4D97-AF65-F5344CB8AC3E}">
        <p14:creationId xmlns:p14="http://schemas.microsoft.com/office/powerpoint/2010/main" val="2974135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Artwork</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3006238" y="5307998"/>
            <a:ext cx="4528037" cy="380297"/>
          </a:xfrm>
          <a:prstGeom prst="rect">
            <a:avLst/>
          </a:prstGeom>
          <a:noFill/>
        </p:spPr>
        <p:txBody>
          <a:bodyPr wrap="square" rtlCol="0">
            <a:spAutoFit/>
          </a:bodyPr>
          <a:lstStyle/>
          <a:p>
            <a:pPr algn="r">
              <a:lnSpc>
                <a:spcPct val="150000"/>
              </a:lnSpc>
            </a:pPr>
            <a:r>
              <a:rPr lang="en-GB" sz="1400" b="0" i="0" dirty="0">
                <a:solidFill>
                  <a:schemeClr val="bg1">
                    <a:lumMod val="50000"/>
                  </a:schemeClr>
                </a:solidFill>
                <a:effectLst/>
                <a:latin typeface="IBM Plex Sans" panose="020B0503050203000203" pitchFamily="34" charset="0"/>
              </a:rPr>
              <a:t>Image credit: </a:t>
            </a:r>
            <a:r>
              <a:rPr lang="en-GB" sz="1400" b="0" i="0" dirty="0" err="1">
                <a:solidFill>
                  <a:schemeClr val="bg1">
                    <a:lumMod val="50000"/>
                  </a:schemeClr>
                </a:solidFill>
                <a:effectLst/>
                <a:latin typeface="IBM Plex Sans" panose="020B0503050203000203" pitchFamily="34" charset="0"/>
              </a:rPr>
              <a:t>Phneep</a:t>
            </a:r>
            <a:endParaRPr lang="en-GB" sz="1400" dirty="0">
              <a:solidFill>
                <a:schemeClr val="bg1">
                  <a:lumMod val="50000"/>
                </a:schemeClr>
              </a:solidFill>
              <a:latin typeface="IBM Plex Sans" panose="020B0503050203000203" pitchFamily="34" charset="0"/>
            </a:endParaRPr>
          </a:p>
        </p:txBody>
      </p:sp>
      <p:pic>
        <p:nvPicPr>
          <p:cNvPr id="6" name="Picture 5">
            <a:extLst>
              <a:ext uri="{FF2B5EF4-FFF2-40B4-BE49-F238E27FC236}">
                <a16:creationId xmlns:a16="http://schemas.microsoft.com/office/drawing/2014/main" id="{D552C341-E23C-4CB2-9F8D-8F0FF6977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3212" y="702987"/>
            <a:ext cx="3667125" cy="4906613"/>
          </a:xfrm>
          <a:prstGeom prst="rect">
            <a:avLst/>
          </a:prstGeom>
        </p:spPr>
      </p:pic>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2540054"/>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endParaRPr lang="en-GB"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3177490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9" y="6401423"/>
            <a:ext cx="641021"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4995566" cy="2862322"/>
          </a:xfrm>
          <a:prstGeom prst="rect">
            <a:avLst/>
          </a:prstGeom>
          <a:noFill/>
        </p:spPr>
        <p:txBody>
          <a:bodyPr wrap="square" rtlCol="0">
            <a:spAutoFit/>
          </a:bodyPr>
          <a:lstStyle/>
          <a:p>
            <a:pPr algn="ctr"/>
            <a:r>
              <a:rPr lang="en-US" sz="3600" dirty="0">
                <a:latin typeface="IBM Plex Sans" panose="020B0503050203000203" pitchFamily="34" charset="0"/>
              </a:rPr>
              <a:t>In general, </a:t>
            </a:r>
            <a:r>
              <a:rPr lang="en-US" sz="3600" dirty="0">
                <a:solidFill>
                  <a:schemeClr val="bg1"/>
                </a:solidFill>
                <a:latin typeface="IBM Plex Sans" panose="020B0503050203000203" pitchFamily="34" charset="0"/>
              </a:rPr>
              <a:t>minimize trust</a:t>
            </a:r>
            <a:r>
              <a:rPr lang="en-US" sz="3600" dirty="0">
                <a:latin typeface="IBM Plex Sans" panose="020B0503050203000203" pitchFamily="34" charset="0"/>
              </a:rPr>
              <a:t>. Eliminate third parties and chokepoints wherever possible.</a:t>
            </a:r>
            <a:endParaRPr lang="en-GB" sz="3600" dirty="0">
              <a:latin typeface="IBM Plex Sans" panose="020B0503050203000203" pitchFamily="34" charset="0"/>
            </a:endParaRPr>
          </a:p>
        </p:txBody>
      </p:sp>
      <p:pic>
        <p:nvPicPr>
          <p:cNvPr id="5" name="Picture 4">
            <a:extLst>
              <a:ext uri="{FF2B5EF4-FFF2-40B4-BE49-F238E27FC236}">
                <a16:creationId xmlns:a16="http://schemas.microsoft.com/office/drawing/2014/main" id="{27D18B8B-F1EB-45C0-A72F-F1E638CAF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268" y="776287"/>
            <a:ext cx="3977081" cy="5305426"/>
          </a:xfrm>
          <a:prstGeom prst="rect">
            <a:avLst/>
          </a:prstGeom>
        </p:spPr>
      </p:pic>
    </p:spTree>
    <p:extLst>
      <p:ext uri="{BB962C8B-B14F-4D97-AF65-F5344CB8AC3E}">
        <p14:creationId xmlns:p14="http://schemas.microsoft.com/office/powerpoint/2010/main" val="278822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4995566" cy="2862322"/>
          </a:xfrm>
          <a:prstGeom prst="rect">
            <a:avLst/>
          </a:prstGeom>
          <a:noFill/>
        </p:spPr>
        <p:txBody>
          <a:bodyPr wrap="square" rtlCol="0">
            <a:spAutoFit/>
          </a:bodyPr>
          <a:lstStyle/>
          <a:p>
            <a:pPr algn="ctr"/>
            <a:r>
              <a:rPr lang="en-US" sz="3600" dirty="0">
                <a:solidFill>
                  <a:schemeClr val="bg1"/>
                </a:solidFill>
                <a:latin typeface="IBM Plex Sans" panose="020B0503050203000203" pitchFamily="34" charset="0"/>
              </a:rPr>
              <a:t>In general, </a:t>
            </a:r>
            <a:r>
              <a:rPr lang="en-US" sz="3600" dirty="0">
                <a:solidFill>
                  <a:srgbClr val="25B135"/>
                </a:solidFill>
                <a:latin typeface="IBM Plex Sans" panose="020B0503050203000203" pitchFamily="34" charset="0"/>
              </a:rPr>
              <a:t>minimize trust</a:t>
            </a:r>
            <a:r>
              <a:rPr lang="en-US" sz="3600" dirty="0">
                <a:solidFill>
                  <a:schemeClr val="bg1"/>
                </a:solidFill>
                <a:latin typeface="IBM Plex Sans" panose="020B0503050203000203" pitchFamily="34" charset="0"/>
              </a:rPr>
              <a:t>. Eliminate third parties and chokepoints wherever possible.</a:t>
            </a:r>
            <a:endParaRPr lang="en-GB" sz="3600" dirty="0">
              <a:solidFill>
                <a:schemeClr val="bg1"/>
              </a:solidFill>
              <a:latin typeface="IBM Plex Sans" panose="020B0503050203000203" pitchFamily="34" charset="0"/>
            </a:endParaRPr>
          </a:p>
        </p:txBody>
      </p:sp>
      <p:pic>
        <p:nvPicPr>
          <p:cNvPr id="5" name="Picture 4">
            <a:extLst>
              <a:ext uri="{FF2B5EF4-FFF2-40B4-BE49-F238E27FC236}">
                <a16:creationId xmlns:a16="http://schemas.microsoft.com/office/drawing/2014/main" id="{27D18B8B-F1EB-45C0-A72F-F1E638CAF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268" y="776287"/>
            <a:ext cx="3977081" cy="5305426"/>
          </a:xfrm>
          <a:prstGeom prst="rect">
            <a:avLst/>
          </a:prstGeom>
        </p:spPr>
      </p:pic>
    </p:spTree>
    <p:extLst>
      <p:ext uri="{BB962C8B-B14F-4D97-AF65-F5344CB8AC3E}">
        <p14:creationId xmlns:p14="http://schemas.microsoft.com/office/powerpoint/2010/main" val="3796117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4995566" cy="2862322"/>
          </a:xfrm>
          <a:prstGeom prst="rect">
            <a:avLst/>
          </a:prstGeom>
          <a:noFill/>
        </p:spPr>
        <p:txBody>
          <a:bodyPr wrap="square" rtlCol="0">
            <a:spAutoFit/>
          </a:bodyPr>
          <a:lstStyle/>
          <a:p>
            <a:pPr algn="ctr"/>
            <a:r>
              <a:rPr lang="en-US" sz="3600" dirty="0">
                <a:solidFill>
                  <a:srgbClr val="1F1F1F"/>
                </a:solidFill>
                <a:latin typeface="IBM Plex Sans" panose="020B0503050203000203" pitchFamily="34" charset="0"/>
              </a:rPr>
              <a:t>In general, </a:t>
            </a:r>
            <a:r>
              <a:rPr lang="en-US" sz="3600" dirty="0">
                <a:solidFill>
                  <a:srgbClr val="25B135"/>
                </a:solidFill>
                <a:latin typeface="IBM Plex Sans" panose="020B0503050203000203" pitchFamily="34" charset="0"/>
              </a:rPr>
              <a:t>minimize trust</a:t>
            </a:r>
            <a:r>
              <a:rPr lang="en-US" sz="3600" dirty="0">
                <a:solidFill>
                  <a:srgbClr val="1F1F1F"/>
                </a:solidFill>
                <a:latin typeface="IBM Plex Sans" panose="020B0503050203000203" pitchFamily="34" charset="0"/>
              </a:rPr>
              <a:t>. Eliminate third parties and chokepoints wherever possible.</a:t>
            </a:r>
            <a:endParaRPr lang="en-GB" sz="3600" dirty="0">
              <a:solidFill>
                <a:srgbClr val="1F1F1F"/>
              </a:solidFill>
              <a:latin typeface="IBM Plex Sans" panose="020B0503050203000203" pitchFamily="34" charset="0"/>
            </a:endParaRPr>
          </a:p>
        </p:txBody>
      </p:sp>
      <p:pic>
        <p:nvPicPr>
          <p:cNvPr id="5" name="Picture 4">
            <a:extLst>
              <a:ext uri="{FF2B5EF4-FFF2-40B4-BE49-F238E27FC236}">
                <a16:creationId xmlns:a16="http://schemas.microsoft.com/office/drawing/2014/main" id="{27D18B8B-F1EB-45C0-A72F-F1E638CAF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5268" y="776287"/>
            <a:ext cx="3977081" cy="5305426"/>
          </a:xfrm>
          <a:prstGeom prst="rect">
            <a:avLst/>
          </a:prstGeom>
        </p:spPr>
      </p:pic>
    </p:spTree>
    <p:extLst>
      <p:ext uri="{BB962C8B-B14F-4D97-AF65-F5344CB8AC3E}">
        <p14:creationId xmlns:p14="http://schemas.microsoft.com/office/powerpoint/2010/main" val="2423826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References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4" y="1618204"/>
            <a:ext cx="504404" cy="3786549"/>
          </a:xfrm>
          <a:prstGeom prst="rect">
            <a:avLst/>
          </a:prstGeom>
          <a:noFill/>
        </p:spPr>
        <p:txBody>
          <a:bodyPr wrap="square" rtlCol="0">
            <a:spAutoFit/>
          </a:bodyPr>
          <a:lstStyle/>
          <a:p>
            <a:pPr>
              <a:lnSpc>
                <a:spcPct val="150000"/>
              </a:lnSpc>
              <a:buClr>
                <a:srgbClr val="25B135"/>
              </a:buClr>
              <a:buSzPct val="140000"/>
            </a:pPr>
            <a:r>
              <a:rPr lang="en-GB" i="0" dirty="0">
                <a:solidFill>
                  <a:schemeClr val="bg1">
                    <a:lumMod val="75000"/>
                  </a:schemeClr>
                </a:solidFill>
                <a:effectLst/>
                <a:latin typeface="IBM Plex Sans" panose="020B0503050203000203" pitchFamily="34" charset="0"/>
              </a:rPr>
              <a:t>[1]</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[2]</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[3]</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[4]</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[5]</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[6]</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[7]</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[8]</a:t>
            </a:r>
          </a:p>
          <a:p>
            <a:pPr>
              <a:lnSpc>
                <a:spcPct val="150000"/>
              </a:lnSpc>
              <a:buClr>
                <a:srgbClr val="25B135"/>
              </a:buClr>
              <a:buSzPct val="140000"/>
            </a:pPr>
            <a:r>
              <a:rPr lang="en-GB" dirty="0">
                <a:solidFill>
                  <a:schemeClr val="bg1">
                    <a:lumMod val="75000"/>
                  </a:schemeClr>
                </a:solidFill>
                <a:latin typeface="IBM Plex Sans" panose="020B0503050203000203" pitchFamily="34" charset="0"/>
              </a:rPr>
              <a:t>[9]</a:t>
            </a:r>
          </a:p>
        </p:txBody>
      </p:sp>
      <p:sp>
        <p:nvSpPr>
          <p:cNvPr id="11" name="TextBox 10">
            <a:extLst>
              <a:ext uri="{FF2B5EF4-FFF2-40B4-BE49-F238E27FC236}">
                <a16:creationId xmlns:a16="http://schemas.microsoft.com/office/drawing/2014/main" id="{104BA58A-F262-460D-8449-FAE3A8527141}"/>
              </a:ext>
            </a:extLst>
          </p:cNvPr>
          <p:cNvSpPr txBox="1"/>
          <p:nvPr/>
        </p:nvSpPr>
        <p:spPr>
          <a:xfrm>
            <a:off x="1100066" y="1621240"/>
            <a:ext cx="10386789" cy="3786549"/>
          </a:xfrm>
          <a:prstGeom prst="rect">
            <a:avLst/>
          </a:prstGeom>
          <a:noFill/>
        </p:spPr>
        <p:txBody>
          <a:bodyPr wrap="square" rtlCol="0">
            <a:spAutoFit/>
          </a:bodyPr>
          <a:lstStyle/>
          <a:p>
            <a:pPr>
              <a:lnSpc>
                <a:spcPct val="150000"/>
              </a:lnSpc>
            </a:pPr>
            <a:r>
              <a:rPr lang="en-GB" b="0" i="0" dirty="0">
                <a:effectLst/>
                <a:latin typeface="IBM Plex Sans" panose="020B0503050203000203" pitchFamily="34" charset="0"/>
              </a:rPr>
              <a:t>Pulse: Overview of the state of the project</a:t>
            </a:r>
          </a:p>
          <a:p>
            <a:pPr>
              <a:lnSpc>
                <a:spcPct val="150000"/>
              </a:lnSpc>
            </a:pPr>
            <a:r>
              <a:rPr lang="en-GB" dirty="0">
                <a:latin typeface="IBM Plex Sans" panose="020B0503050203000203" pitchFamily="34" charset="0"/>
              </a:rPr>
              <a:t>Development: </a:t>
            </a:r>
            <a:r>
              <a:rPr lang="en-GB" dirty="0" err="1">
                <a:latin typeface="IBM Plex Sans" panose="020B0503050203000203" pitchFamily="34" charset="0"/>
              </a:rPr>
              <a:t>Segwit</a:t>
            </a:r>
            <a:r>
              <a:rPr lang="en-GB" dirty="0">
                <a:latin typeface="IBM Plex Sans" panose="020B0503050203000203" pitchFamily="34" charset="0"/>
              </a:rPr>
              <a:t>, API, repayments, 1.4.0</a:t>
            </a:r>
          </a:p>
          <a:p>
            <a:pPr>
              <a:lnSpc>
                <a:spcPct val="150000"/>
              </a:lnSpc>
            </a:pPr>
            <a:r>
              <a:rPr lang="en-GB" dirty="0">
                <a:latin typeface="IBM Plex Sans" panose="020B0503050203000203" pitchFamily="34" charset="0"/>
              </a:rPr>
              <a:t>Ops: Decentralizing all things</a:t>
            </a:r>
          </a:p>
          <a:p>
            <a:pPr>
              <a:lnSpc>
                <a:spcPct val="150000"/>
              </a:lnSpc>
            </a:pPr>
            <a:r>
              <a:rPr lang="en-GB" dirty="0">
                <a:latin typeface="IBM Plex Sans" panose="020B0503050203000203" pitchFamily="34" charset="0"/>
              </a:rPr>
              <a:t>Growth: Markets, budgeting, publishing, usability</a:t>
            </a:r>
          </a:p>
          <a:p>
            <a:pPr>
              <a:lnSpc>
                <a:spcPct val="150000"/>
              </a:lnSpc>
            </a:pPr>
            <a:r>
              <a:rPr lang="en-GB" dirty="0">
                <a:latin typeface="IBM Plex Sans" panose="020B0503050203000203" pitchFamily="34" charset="0"/>
              </a:rPr>
              <a:t>Support: Current state, stats and challenges</a:t>
            </a:r>
          </a:p>
          <a:p>
            <a:pPr>
              <a:lnSpc>
                <a:spcPct val="150000"/>
              </a:lnSpc>
            </a:pPr>
            <a:r>
              <a:rPr lang="en-GB" dirty="0">
                <a:latin typeface="IBM Plex Sans" panose="020B0503050203000203" pitchFamily="34" charset="0"/>
                <a:hlinkClick r:id="rId3"/>
              </a:rPr>
              <a:t>https://bisq.network/getting-started/</a:t>
            </a:r>
            <a:endParaRPr lang="en-GB" dirty="0">
              <a:latin typeface="IBM Plex Sans" panose="020B0503050203000203" pitchFamily="34" charset="0"/>
            </a:endParaRPr>
          </a:p>
          <a:p>
            <a:pPr>
              <a:lnSpc>
                <a:spcPct val="150000"/>
              </a:lnSpc>
            </a:pPr>
            <a:r>
              <a:rPr lang="en-GB" dirty="0">
                <a:latin typeface="IBM Plex Sans" panose="020B0503050203000203" pitchFamily="34" charset="0"/>
                <a:hlinkClick r:id="rId4"/>
              </a:rPr>
              <a:t>https://bisq.network/stats/</a:t>
            </a:r>
            <a:endParaRPr lang="en-GB" dirty="0">
              <a:latin typeface="IBM Plex Sans" panose="020B0503050203000203" pitchFamily="34" charset="0"/>
            </a:endParaRPr>
          </a:p>
          <a:p>
            <a:pPr>
              <a:lnSpc>
                <a:spcPct val="150000"/>
              </a:lnSpc>
            </a:pPr>
            <a:r>
              <a:rPr lang="en-GB" dirty="0">
                <a:latin typeface="IBM Plex Sans" panose="020B0503050203000203" pitchFamily="34" charset="0"/>
              </a:rPr>
              <a:t>…</a:t>
            </a:r>
          </a:p>
          <a:p>
            <a:pPr>
              <a:lnSpc>
                <a:spcPct val="150000"/>
              </a:lnSpc>
            </a:pPr>
            <a:r>
              <a:rPr lang="en-GB" dirty="0">
                <a:latin typeface="IBM Plex Sans" panose="020B0503050203000203" pitchFamily="34" charset="0"/>
              </a:rPr>
              <a:t>…</a:t>
            </a:r>
          </a:p>
        </p:txBody>
      </p:sp>
    </p:spTree>
    <p:extLst>
      <p:ext uri="{BB962C8B-B14F-4D97-AF65-F5344CB8AC3E}">
        <p14:creationId xmlns:p14="http://schemas.microsoft.com/office/powerpoint/2010/main" val="254189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56772" y="1607432"/>
            <a:ext cx="1878456" cy="649060"/>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2854804"/>
            <a:ext cx="10781708" cy="1107996"/>
          </a:xfrm>
          <a:prstGeom prst="rect">
            <a:avLst/>
          </a:prstGeom>
          <a:noFill/>
        </p:spPr>
        <p:txBody>
          <a:bodyPr wrap="square" rtlCol="0">
            <a:spAutoFit/>
          </a:bodyPr>
          <a:lstStyle/>
          <a:p>
            <a:pPr algn="ctr"/>
            <a:r>
              <a:rPr lang="en-US" sz="6600" dirty="0">
                <a:solidFill>
                  <a:srgbClr val="2E2E2E"/>
                </a:solidFill>
                <a:latin typeface="IBM Plex Sans" panose="020B0503050203000203" pitchFamily="34" charset="0"/>
              </a:rPr>
              <a:t>Q4 2020 Review</a:t>
            </a:r>
            <a:endParaRPr lang="en-GB" sz="6600" dirty="0">
              <a:solidFill>
                <a:srgbClr val="2E2E2E"/>
              </a:solidFill>
              <a:latin typeface="IBM Plex Sans" panose="020B0503050203000203" pitchFamily="34" charset="0"/>
            </a:endParaRPr>
          </a:p>
        </p:txBody>
      </p:sp>
    </p:spTree>
    <p:extLst>
      <p:ext uri="{BB962C8B-B14F-4D97-AF65-F5344CB8AC3E}">
        <p14:creationId xmlns:p14="http://schemas.microsoft.com/office/powerpoint/2010/main" val="1396686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Video</a:t>
            </a:r>
            <a:endParaRPr lang="en-GB" sz="4000" dirty="0">
              <a:solidFill>
                <a:srgbClr val="25B135"/>
              </a:solidFill>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2540054"/>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endParaRPr lang="en-GB" dirty="0">
              <a:solidFill>
                <a:schemeClr val="bg1">
                  <a:lumMod val="50000"/>
                </a:schemeClr>
              </a:solidFill>
              <a:latin typeface="IBM Plex Sans" panose="020B0503050203000203" pitchFamily="34" charset="0"/>
            </a:endParaRPr>
          </a:p>
        </p:txBody>
      </p:sp>
      <p:pic>
        <p:nvPicPr>
          <p:cNvPr id="2" name="Online Media 1" title="Bisq Q2 2020 Update">
            <a:hlinkClick r:id="" action="ppaction://media"/>
            <a:extLst>
              <a:ext uri="{FF2B5EF4-FFF2-40B4-BE49-F238E27FC236}">
                <a16:creationId xmlns:a16="http://schemas.microsoft.com/office/drawing/2014/main" id="{F121E2A4-9B10-4AB4-93C6-C5238D317605}"/>
              </a:ext>
            </a:extLst>
          </p:cNvPr>
          <p:cNvPicPr>
            <a:picLocks noRot="1" noChangeAspect="1"/>
          </p:cNvPicPr>
          <p:nvPr>
            <a:videoFile r:link="rId1"/>
          </p:nvPr>
        </p:nvPicPr>
        <p:blipFill>
          <a:blip r:embed="rId4"/>
          <a:stretch>
            <a:fillRect/>
          </a:stretch>
        </p:blipFill>
        <p:spPr>
          <a:xfrm>
            <a:off x="5076494" y="702987"/>
            <a:ext cx="6410359" cy="4804278"/>
          </a:xfrm>
          <a:prstGeom prst="rect">
            <a:avLst/>
          </a:prstGeom>
        </p:spPr>
      </p:pic>
    </p:spTree>
    <p:extLst>
      <p:ext uri="{BB962C8B-B14F-4D97-AF65-F5344CB8AC3E}">
        <p14:creationId xmlns:p14="http://schemas.microsoft.com/office/powerpoint/2010/main" val="375162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D3E259EF-000B-4FFB-A1E4-A2CCC79D9022}"/>
              </a:ext>
            </a:extLst>
          </p:cNvPr>
          <p:cNvSpPr txBox="1"/>
          <p:nvPr/>
        </p:nvSpPr>
        <p:spPr>
          <a:xfrm>
            <a:off x="705147" y="702987"/>
            <a:ext cx="10781708" cy="369332"/>
          </a:xfrm>
          <a:prstGeom prst="rect">
            <a:avLst/>
          </a:prstGeom>
          <a:noFill/>
        </p:spPr>
        <p:txBody>
          <a:bodyPr wrap="square" rtlCol="0">
            <a:spAutoFit/>
          </a:bodyPr>
          <a:lstStyle/>
          <a:p>
            <a:pPr algn="ctr"/>
            <a:r>
              <a:rPr lang="en-US" dirty="0">
                <a:solidFill>
                  <a:srgbClr val="25B135"/>
                </a:solidFill>
                <a:latin typeface="IBM Plex Sans" panose="020B0503050203000203" pitchFamily="34" charset="0"/>
              </a:rPr>
              <a:t>Video: </a:t>
            </a:r>
            <a:r>
              <a:rPr lang="en-US" b="1" dirty="0">
                <a:solidFill>
                  <a:srgbClr val="25B135"/>
                </a:solidFill>
                <a:latin typeface="IBM Plex Sans" panose="020B0503050203000203" pitchFamily="34" charset="0"/>
              </a:rPr>
              <a:t>Making an Offer on Bisq</a:t>
            </a:r>
            <a:endParaRPr lang="en-GB" b="1" dirty="0">
              <a:solidFill>
                <a:srgbClr val="25B135"/>
              </a:solidFill>
              <a:latin typeface="IBM Plex Sans" panose="020B0503050203000203" pitchFamily="34" charset="0"/>
            </a:endParaRPr>
          </a:p>
        </p:txBody>
      </p:sp>
      <p:pic>
        <p:nvPicPr>
          <p:cNvPr id="6" name="Online Media 5" title="Making an Offer on Bisq">
            <a:hlinkClick r:id="" action="ppaction://media"/>
            <a:extLst>
              <a:ext uri="{FF2B5EF4-FFF2-40B4-BE49-F238E27FC236}">
                <a16:creationId xmlns:a16="http://schemas.microsoft.com/office/drawing/2014/main" id="{18E4CA22-AA20-427A-A1AE-5125BBA2C259}"/>
              </a:ext>
            </a:extLst>
          </p:cNvPr>
          <p:cNvPicPr>
            <a:picLocks noRot="1" noChangeAspect="1"/>
          </p:cNvPicPr>
          <p:nvPr>
            <a:videoFile r:link="rId1"/>
          </p:nvPr>
        </p:nvPicPr>
        <p:blipFill>
          <a:blip r:embed="rId4"/>
          <a:stretch>
            <a:fillRect/>
          </a:stretch>
        </p:blipFill>
        <p:spPr>
          <a:xfrm>
            <a:off x="2276623" y="1355272"/>
            <a:ext cx="7638753" cy="4296799"/>
          </a:xfrm>
          <a:prstGeom prst="rect">
            <a:avLst/>
          </a:prstGeom>
        </p:spPr>
      </p:pic>
    </p:spTree>
    <p:extLst>
      <p:ext uri="{BB962C8B-B14F-4D97-AF65-F5344CB8AC3E}">
        <p14:creationId xmlns:p14="http://schemas.microsoft.com/office/powerpoint/2010/main" val="21817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Recent presentations</a:t>
            </a:r>
            <a:endParaRPr lang="en-GB" sz="4000" dirty="0">
              <a:solidFill>
                <a:srgbClr val="25B135"/>
              </a:solidFill>
              <a:latin typeface="IBM Plex Sans" panose="020B0503050203000203" pitchFamily="34" charset="0"/>
            </a:endParaRPr>
          </a:p>
        </p:txBody>
      </p:sp>
      <p:sp>
        <p:nvSpPr>
          <p:cNvPr id="7" name="TextBox 6">
            <a:extLst>
              <a:ext uri="{FF2B5EF4-FFF2-40B4-BE49-F238E27FC236}">
                <a16:creationId xmlns:a16="http://schemas.microsoft.com/office/drawing/2014/main" id="{C3BF726B-4DEB-44D6-B69B-6AF746262382}"/>
              </a:ext>
            </a:extLst>
          </p:cNvPr>
          <p:cNvSpPr txBox="1"/>
          <p:nvPr/>
        </p:nvSpPr>
        <p:spPr>
          <a:xfrm>
            <a:off x="691663" y="1618203"/>
            <a:ext cx="3214466" cy="2540054"/>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endParaRPr lang="en-GB" dirty="0">
              <a:solidFill>
                <a:schemeClr val="bg1">
                  <a:lumMod val="50000"/>
                </a:schemeClr>
              </a:solidFill>
              <a:latin typeface="IBM Plex Sans" panose="020B0503050203000203" pitchFamily="34" charset="0"/>
            </a:endParaRPr>
          </a:p>
        </p:txBody>
      </p:sp>
      <p:pic>
        <p:nvPicPr>
          <p:cNvPr id="5" name="Online Media 4" title="Follow the Green Cat">
            <a:hlinkClick r:id="" action="ppaction://media"/>
            <a:extLst>
              <a:ext uri="{FF2B5EF4-FFF2-40B4-BE49-F238E27FC236}">
                <a16:creationId xmlns:a16="http://schemas.microsoft.com/office/drawing/2014/main" id="{3ED804C5-6B46-45A9-8CF9-6527ECE0199C}"/>
              </a:ext>
            </a:extLst>
          </p:cNvPr>
          <p:cNvPicPr>
            <a:picLocks noRot="1" noChangeAspect="1"/>
          </p:cNvPicPr>
          <p:nvPr>
            <a:videoFile r:link="rId1"/>
          </p:nvPr>
        </p:nvPicPr>
        <p:blipFill>
          <a:blip r:embed="rId5"/>
          <a:stretch>
            <a:fillRect/>
          </a:stretch>
        </p:blipFill>
        <p:spPr>
          <a:xfrm>
            <a:off x="4556760" y="1618203"/>
            <a:ext cx="3078480" cy="1731645"/>
          </a:xfrm>
          <a:prstGeom prst="rect">
            <a:avLst/>
          </a:prstGeom>
        </p:spPr>
      </p:pic>
      <p:sp>
        <p:nvSpPr>
          <p:cNvPr id="6" name="TextBox 5">
            <a:extLst>
              <a:ext uri="{FF2B5EF4-FFF2-40B4-BE49-F238E27FC236}">
                <a16:creationId xmlns:a16="http://schemas.microsoft.com/office/drawing/2014/main" id="{51ED2172-DA21-4B1A-9133-A62838194335}"/>
              </a:ext>
            </a:extLst>
          </p:cNvPr>
          <p:cNvSpPr txBox="1"/>
          <p:nvPr/>
        </p:nvSpPr>
        <p:spPr>
          <a:xfrm>
            <a:off x="4556760" y="3821926"/>
            <a:ext cx="3214466" cy="277448"/>
          </a:xfrm>
          <a:prstGeom prst="rect">
            <a:avLst/>
          </a:prstGeom>
          <a:noFill/>
        </p:spPr>
        <p:txBody>
          <a:bodyPr wrap="square" rtlCol="0">
            <a:spAutoFit/>
          </a:bodyPr>
          <a:lstStyle/>
          <a:p>
            <a:pPr>
              <a:lnSpc>
                <a:spcPct val="150000"/>
              </a:lnSpc>
            </a:pPr>
            <a:r>
              <a:rPr lang="en-GB" sz="900" b="0" i="0" u="sng" dirty="0">
                <a:solidFill>
                  <a:srgbClr val="25B135"/>
                </a:solidFill>
                <a:effectLst/>
                <a:latin typeface="IBM Plex Sans" panose="020B0503050203000203" pitchFamily="34" charset="0"/>
              </a:rPr>
              <a:t>https://www.youtube.com/watch?v=3Wi38SjIyx0</a:t>
            </a:r>
            <a:endParaRPr lang="en-GB" sz="900" u="sng" dirty="0">
              <a:solidFill>
                <a:srgbClr val="25B135"/>
              </a:solidFill>
              <a:latin typeface="IBM Plex Sans" panose="020B0503050203000203" pitchFamily="34" charset="0"/>
            </a:endParaRPr>
          </a:p>
        </p:txBody>
      </p:sp>
      <p:sp>
        <p:nvSpPr>
          <p:cNvPr id="8" name="TextBox 7">
            <a:extLst>
              <a:ext uri="{FF2B5EF4-FFF2-40B4-BE49-F238E27FC236}">
                <a16:creationId xmlns:a16="http://schemas.microsoft.com/office/drawing/2014/main" id="{357FFAD9-C484-4A23-B7AF-618754E52E54}"/>
              </a:ext>
            </a:extLst>
          </p:cNvPr>
          <p:cNvSpPr txBox="1"/>
          <p:nvPr/>
        </p:nvSpPr>
        <p:spPr>
          <a:xfrm>
            <a:off x="4556760" y="3359363"/>
            <a:ext cx="3214466" cy="462563"/>
          </a:xfrm>
          <a:prstGeom prst="rect">
            <a:avLst/>
          </a:prstGeom>
          <a:noFill/>
        </p:spPr>
        <p:txBody>
          <a:bodyPr wrap="square" rtlCol="0">
            <a:spAutoFit/>
          </a:bodyPr>
          <a:lstStyle/>
          <a:p>
            <a:pPr>
              <a:lnSpc>
                <a:spcPct val="150000"/>
              </a:lnSpc>
            </a:pPr>
            <a:r>
              <a:rPr lang="en-GB" b="0" i="0" dirty="0">
                <a:effectLst/>
                <a:latin typeface="IBM Plex Sans" panose="020B0503050203000203" pitchFamily="34" charset="0"/>
              </a:rPr>
              <a:t>Follow the Green Cat</a:t>
            </a:r>
            <a:endParaRPr lang="en-GB" dirty="0">
              <a:latin typeface="IBM Plex Sans" panose="020B0503050203000203" pitchFamily="34" charset="0"/>
            </a:endParaRPr>
          </a:p>
        </p:txBody>
      </p:sp>
      <p:pic>
        <p:nvPicPr>
          <p:cNvPr id="20" name="Online Media 19" title="The DAO of Bisq">
            <a:hlinkClick r:id="" action="ppaction://media"/>
            <a:extLst>
              <a:ext uri="{FF2B5EF4-FFF2-40B4-BE49-F238E27FC236}">
                <a16:creationId xmlns:a16="http://schemas.microsoft.com/office/drawing/2014/main" id="{EAD55A4E-F12A-41E4-945C-C6C0F00E50EF}"/>
              </a:ext>
            </a:extLst>
          </p:cNvPr>
          <p:cNvPicPr>
            <a:picLocks noRot="1" noChangeAspect="1"/>
          </p:cNvPicPr>
          <p:nvPr>
            <a:videoFile r:link="rId2"/>
          </p:nvPr>
        </p:nvPicPr>
        <p:blipFill>
          <a:blip r:embed="rId6"/>
          <a:stretch>
            <a:fillRect/>
          </a:stretch>
        </p:blipFill>
        <p:spPr>
          <a:xfrm>
            <a:off x="8421857" y="1618202"/>
            <a:ext cx="3078480" cy="1731645"/>
          </a:xfrm>
          <a:prstGeom prst="rect">
            <a:avLst/>
          </a:prstGeom>
        </p:spPr>
      </p:pic>
      <p:sp>
        <p:nvSpPr>
          <p:cNvPr id="22" name="TextBox 21">
            <a:extLst>
              <a:ext uri="{FF2B5EF4-FFF2-40B4-BE49-F238E27FC236}">
                <a16:creationId xmlns:a16="http://schemas.microsoft.com/office/drawing/2014/main" id="{D2F145F6-49DA-4605-B262-8328EF8775E6}"/>
              </a:ext>
            </a:extLst>
          </p:cNvPr>
          <p:cNvSpPr txBox="1"/>
          <p:nvPr/>
        </p:nvSpPr>
        <p:spPr>
          <a:xfrm>
            <a:off x="8421857" y="3818122"/>
            <a:ext cx="3214466" cy="277448"/>
          </a:xfrm>
          <a:prstGeom prst="rect">
            <a:avLst/>
          </a:prstGeom>
          <a:noFill/>
        </p:spPr>
        <p:txBody>
          <a:bodyPr wrap="square" rtlCol="0">
            <a:spAutoFit/>
          </a:bodyPr>
          <a:lstStyle/>
          <a:p>
            <a:pPr>
              <a:lnSpc>
                <a:spcPct val="150000"/>
              </a:lnSpc>
            </a:pPr>
            <a:r>
              <a:rPr lang="en-GB" sz="900" b="0" i="0" u="sng" dirty="0">
                <a:solidFill>
                  <a:srgbClr val="25B135"/>
                </a:solidFill>
                <a:effectLst/>
                <a:latin typeface="IBM Plex Sans" panose="020B0503050203000203" pitchFamily="34" charset="0"/>
              </a:rPr>
              <a:t>https://www.youtube.com/watch?v=tF7Vm_VQQnU</a:t>
            </a:r>
            <a:endParaRPr lang="en-GB" sz="900" u="sng" dirty="0">
              <a:solidFill>
                <a:srgbClr val="25B135"/>
              </a:solidFill>
              <a:latin typeface="IBM Plex Sans" panose="020B0503050203000203" pitchFamily="34" charset="0"/>
            </a:endParaRPr>
          </a:p>
        </p:txBody>
      </p:sp>
      <p:sp>
        <p:nvSpPr>
          <p:cNvPr id="24" name="TextBox 23">
            <a:extLst>
              <a:ext uri="{FF2B5EF4-FFF2-40B4-BE49-F238E27FC236}">
                <a16:creationId xmlns:a16="http://schemas.microsoft.com/office/drawing/2014/main" id="{A304A92E-AABA-4AB4-857D-368F1092E366}"/>
              </a:ext>
            </a:extLst>
          </p:cNvPr>
          <p:cNvSpPr txBox="1"/>
          <p:nvPr/>
        </p:nvSpPr>
        <p:spPr>
          <a:xfrm>
            <a:off x="8421857" y="3355559"/>
            <a:ext cx="3214466" cy="462563"/>
          </a:xfrm>
          <a:prstGeom prst="rect">
            <a:avLst/>
          </a:prstGeom>
          <a:noFill/>
        </p:spPr>
        <p:txBody>
          <a:bodyPr wrap="square" rtlCol="0">
            <a:spAutoFit/>
          </a:bodyPr>
          <a:lstStyle/>
          <a:p>
            <a:pPr>
              <a:lnSpc>
                <a:spcPct val="150000"/>
              </a:lnSpc>
            </a:pPr>
            <a:r>
              <a:rPr lang="en-GB" b="0" i="0" dirty="0">
                <a:effectLst/>
                <a:latin typeface="IBM Plex Sans" panose="020B0503050203000203" pitchFamily="34" charset="0"/>
              </a:rPr>
              <a:t>The DAO of Bisq</a:t>
            </a:r>
            <a:endParaRPr lang="en-GB" dirty="0">
              <a:latin typeface="IBM Plex Sans" panose="020B0503050203000203" pitchFamily="34" charset="0"/>
            </a:endParaRPr>
          </a:p>
        </p:txBody>
      </p:sp>
      <p:sp>
        <p:nvSpPr>
          <p:cNvPr id="25" name="TextBox 24">
            <a:extLst>
              <a:ext uri="{FF2B5EF4-FFF2-40B4-BE49-F238E27FC236}">
                <a16:creationId xmlns:a16="http://schemas.microsoft.com/office/drawing/2014/main" id="{F48987FE-7C00-491C-ABC1-C2717FC68CB7}"/>
              </a:ext>
            </a:extLst>
          </p:cNvPr>
          <p:cNvSpPr txBox="1"/>
          <p:nvPr/>
        </p:nvSpPr>
        <p:spPr>
          <a:xfrm>
            <a:off x="705147" y="4482548"/>
            <a:ext cx="2483007" cy="648406"/>
          </a:xfrm>
          <a:prstGeom prst="roundRect">
            <a:avLst>
              <a:gd name="adj" fmla="val 50000"/>
            </a:avLst>
          </a:prstGeom>
          <a:solidFill>
            <a:srgbClr val="25B135"/>
          </a:solidFill>
          <a:ln>
            <a:noFill/>
          </a:ln>
        </p:spPr>
        <p:txBody>
          <a:bodyPr wrap="square" lIns="252000" tIns="0" rIns="252000" bIns="90000" rtlCol="0">
            <a:spAutoFit/>
          </a:bodyPr>
          <a:lstStyle/>
          <a:p>
            <a:pPr>
              <a:lnSpc>
                <a:spcPct val="150000"/>
              </a:lnSpc>
            </a:pPr>
            <a:r>
              <a:rPr lang="en-US" b="1" i="0" dirty="0">
                <a:solidFill>
                  <a:schemeClr val="bg1"/>
                </a:solidFill>
                <a:effectLst/>
                <a:latin typeface="IBM Plex Sans" panose="020B0503050203000203" pitchFamily="34" charset="0"/>
              </a:rPr>
              <a:t>     </a:t>
            </a:r>
            <a:r>
              <a:rPr lang="en-US" i="0" dirty="0">
                <a:solidFill>
                  <a:schemeClr val="bg1"/>
                </a:solidFill>
                <a:effectLst/>
                <a:latin typeface="IBM Plex Sans" panose="020B0503050203000203" pitchFamily="34" charset="0"/>
              </a:rPr>
              <a:t>Visit:</a:t>
            </a:r>
            <a:r>
              <a:rPr lang="en-US" b="1" i="0" dirty="0">
                <a:solidFill>
                  <a:schemeClr val="bg1"/>
                </a:solidFill>
                <a:effectLst/>
                <a:latin typeface="IBM Plex Sans" panose="020B0503050203000203" pitchFamily="34" charset="0"/>
              </a:rPr>
              <a:t> YouTube</a:t>
            </a:r>
            <a:endParaRPr lang="en-GB" dirty="0">
              <a:solidFill>
                <a:schemeClr val="bg1"/>
              </a:solidFill>
              <a:latin typeface="IBM Plex Sans" panose="020B0503050203000203" pitchFamily="34" charset="0"/>
            </a:endParaRPr>
          </a:p>
        </p:txBody>
      </p:sp>
      <p:pic>
        <p:nvPicPr>
          <p:cNvPr id="27" name="Graphic 26">
            <a:extLst>
              <a:ext uri="{FF2B5EF4-FFF2-40B4-BE49-F238E27FC236}">
                <a16:creationId xmlns:a16="http://schemas.microsoft.com/office/drawing/2014/main" id="{8387E910-52C6-4982-9665-D946EA8276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33593" y="4686634"/>
            <a:ext cx="238085" cy="238085"/>
          </a:xfrm>
          <a:prstGeom prst="rect">
            <a:avLst/>
          </a:prstGeom>
        </p:spPr>
      </p:pic>
    </p:spTree>
    <p:extLst>
      <p:ext uri="{BB962C8B-B14F-4D97-AF65-F5344CB8AC3E}">
        <p14:creationId xmlns:p14="http://schemas.microsoft.com/office/powerpoint/2010/main" val="166421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20"/>
                </p:tgtEl>
              </p:cMediaNode>
            </p:video>
            <p:seq concurrent="1" nextAc="seek">
              <p:cTn id="18" restart="whenNotActive" fill="hold" evtFilter="cancelBubble" nodeType="interactiveSeq">
                <p:stCondLst>
                  <p:cond evt="onClick" delay="0">
                    <p:tgtEl>
                      <p:spTgt spid="2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Recent presentations</a:t>
            </a:r>
            <a:endParaRPr lang="en-GB" sz="4000" dirty="0">
              <a:solidFill>
                <a:srgbClr val="25B135"/>
              </a:solidFill>
              <a:latin typeface="IBM Plex Sans" panose="020B0503050203000203" pitchFamily="34" charset="0"/>
            </a:endParaRPr>
          </a:p>
        </p:txBody>
      </p:sp>
      <p:pic>
        <p:nvPicPr>
          <p:cNvPr id="5" name="Online Media 4" title="Follow the Green Cat">
            <a:hlinkClick r:id="" action="ppaction://media"/>
            <a:extLst>
              <a:ext uri="{FF2B5EF4-FFF2-40B4-BE49-F238E27FC236}">
                <a16:creationId xmlns:a16="http://schemas.microsoft.com/office/drawing/2014/main" id="{3ED804C5-6B46-45A9-8CF9-6527ECE0199C}"/>
              </a:ext>
            </a:extLst>
          </p:cNvPr>
          <p:cNvPicPr>
            <a:picLocks noRot="1" noChangeAspect="1"/>
          </p:cNvPicPr>
          <p:nvPr>
            <a:videoFile r:link="rId1"/>
          </p:nvPr>
        </p:nvPicPr>
        <p:blipFill>
          <a:blip r:embed="rId6"/>
          <a:stretch>
            <a:fillRect/>
          </a:stretch>
        </p:blipFill>
        <p:spPr>
          <a:xfrm>
            <a:off x="4556760" y="1618203"/>
            <a:ext cx="3078480" cy="1731645"/>
          </a:xfrm>
          <a:prstGeom prst="rect">
            <a:avLst/>
          </a:prstGeom>
        </p:spPr>
      </p:pic>
      <p:sp>
        <p:nvSpPr>
          <p:cNvPr id="6" name="TextBox 5">
            <a:extLst>
              <a:ext uri="{FF2B5EF4-FFF2-40B4-BE49-F238E27FC236}">
                <a16:creationId xmlns:a16="http://schemas.microsoft.com/office/drawing/2014/main" id="{51ED2172-DA21-4B1A-9133-A62838194335}"/>
              </a:ext>
            </a:extLst>
          </p:cNvPr>
          <p:cNvSpPr txBox="1"/>
          <p:nvPr/>
        </p:nvSpPr>
        <p:spPr>
          <a:xfrm>
            <a:off x="4556760" y="3821926"/>
            <a:ext cx="3214466" cy="277448"/>
          </a:xfrm>
          <a:prstGeom prst="rect">
            <a:avLst/>
          </a:prstGeom>
          <a:noFill/>
        </p:spPr>
        <p:txBody>
          <a:bodyPr wrap="square" rtlCol="0">
            <a:spAutoFit/>
          </a:bodyPr>
          <a:lstStyle/>
          <a:p>
            <a:pPr>
              <a:lnSpc>
                <a:spcPct val="150000"/>
              </a:lnSpc>
            </a:pPr>
            <a:r>
              <a:rPr lang="en-GB" sz="900" b="0" i="0" u="sng" dirty="0">
                <a:solidFill>
                  <a:srgbClr val="25B135"/>
                </a:solidFill>
                <a:effectLst/>
                <a:latin typeface="IBM Plex Sans" panose="020B0503050203000203" pitchFamily="34" charset="0"/>
              </a:rPr>
              <a:t>https://www.youtube.com/watch?v=3Wi38SjIyx0</a:t>
            </a:r>
            <a:endParaRPr lang="en-GB" sz="900" u="sng" dirty="0">
              <a:solidFill>
                <a:srgbClr val="25B135"/>
              </a:solidFill>
              <a:latin typeface="IBM Plex Sans" panose="020B0503050203000203" pitchFamily="34" charset="0"/>
            </a:endParaRPr>
          </a:p>
        </p:txBody>
      </p:sp>
      <p:sp>
        <p:nvSpPr>
          <p:cNvPr id="8" name="TextBox 7">
            <a:extLst>
              <a:ext uri="{FF2B5EF4-FFF2-40B4-BE49-F238E27FC236}">
                <a16:creationId xmlns:a16="http://schemas.microsoft.com/office/drawing/2014/main" id="{357FFAD9-C484-4A23-B7AF-618754E52E54}"/>
              </a:ext>
            </a:extLst>
          </p:cNvPr>
          <p:cNvSpPr txBox="1"/>
          <p:nvPr/>
        </p:nvSpPr>
        <p:spPr>
          <a:xfrm>
            <a:off x="4556760" y="3359363"/>
            <a:ext cx="3214466" cy="462563"/>
          </a:xfrm>
          <a:prstGeom prst="rect">
            <a:avLst/>
          </a:prstGeom>
          <a:noFill/>
        </p:spPr>
        <p:txBody>
          <a:bodyPr wrap="square" rtlCol="0">
            <a:spAutoFit/>
          </a:bodyPr>
          <a:lstStyle/>
          <a:p>
            <a:pPr>
              <a:lnSpc>
                <a:spcPct val="150000"/>
              </a:lnSpc>
            </a:pPr>
            <a:r>
              <a:rPr lang="en-GB" b="0" i="0" dirty="0">
                <a:effectLst/>
                <a:latin typeface="IBM Plex Sans" panose="020B0503050203000203" pitchFamily="34" charset="0"/>
              </a:rPr>
              <a:t>Follow the Green Cat</a:t>
            </a:r>
            <a:endParaRPr lang="en-GB" dirty="0">
              <a:latin typeface="IBM Plex Sans" panose="020B0503050203000203" pitchFamily="34" charset="0"/>
            </a:endParaRPr>
          </a:p>
        </p:txBody>
      </p:sp>
      <p:pic>
        <p:nvPicPr>
          <p:cNvPr id="20" name="Online Media 19" title="The DAO of Bisq">
            <a:hlinkClick r:id="" action="ppaction://media"/>
            <a:extLst>
              <a:ext uri="{FF2B5EF4-FFF2-40B4-BE49-F238E27FC236}">
                <a16:creationId xmlns:a16="http://schemas.microsoft.com/office/drawing/2014/main" id="{EAD55A4E-F12A-41E4-945C-C6C0F00E50EF}"/>
              </a:ext>
            </a:extLst>
          </p:cNvPr>
          <p:cNvPicPr>
            <a:picLocks noRot="1" noChangeAspect="1"/>
          </p:cNvPicPr>
          <p:nvPr>
            <a:videoFile r:link="rId2"/>
          </p:nvPr>
        </p:nvPicPr>
        <p:blipFill>
          <a:blip r:embed="rId7"/>
          <a:stretch>
            <a:fillRect/>
          </a:stretch>
        </p:blipFill>
        <p:spPr>
          <a:xfrm>
            <a:off x="8421857" y="1618202"/>
            <a:ext cx="3078480" cy="1731645"/>
          </a:xfrm>
          <a:prstGeom prst="rect">
            <a:avLst/>
          </a:prstGeom>
        </p:spPr>
      </p:pic>
      <p:sp>
        <p:nvSpPr>
          <p:cNvPr id="22" name="TextBox 21">
            <a:extLst>
              <a:ext uri="{FF2B5EF4-FFF2-40B4-BE49-F238E27FC236}">
                <a16:creationId xmlns:a16="http://schemas.microsoft.com/office/drawing/2014/main" id="{D2F145F6-49DA-4605-B262-8328EF8775E6}"/>
              </a:ext>
            </a:extLst>
          </p:cNvPr>
          <p:cNvSpPr txBox="1"/>
          <p:nvPr/>
        </p:nvSpPr>
        <p:spPr>
          <a:xfrm>
            <a:off x="8421857" y="3818122"/>
            <a:ext cx="3214466" cy="277448"/>
          </a:xfrm>
          <a:prstGeom prst="rect">
            <a:avLst/>
          </a:prstGeom>
          <a:noFill/>
        </p:spPr>
        <p:txBody>
          <a:bodyPr wrap="square" rtlCol="0">
            <a:spAutoFit/>
          </a:bodyPr>
          <a:lstStyle/>
          <a:p>
            <a:pPr>
              <a:lnSpc>
                <a:spcPct val="150000"/>
              </a:lnSpc>
            </a:pPr>
            <a:r>
              <a:rPr lang="en-GB" sz="900" b="0" i="0" u="sng" dirty="0">
                <a:solidFill>
                  <a:srgbClr val="25B135"/>
                </a:solidFill>
                <a:effectLst/>
                <a:latin typeface="IBM Plex Sans" panose="020B0503050203000203" pitchFamily="34" charset="0"/>
              </a:rPr>
              <a:t>https://www.youtube.com/watch?v=tF7Vm_VQQnU</a:t>
            </a:r>
            <a:endParaRPr lang="en-GB" sz="900" u="sng" dirty="0">
              <a:solidFill>
                <a:srgbClr val="25B135"/>
              </a:solidFill>
              <a:latin typeface="IBM Plex Sans" panose="020B0503050203000203" pitchFamily="34" charset="0"/>
            </a:endParaRPr>
          </a:p>
        </p:txBody>
      </p:sp>
      <p:sp>
        <p:nvSpPr>
          <p:cNvPr id="24" name="TextBox 23">
            <a:extLst>
              <a:ext uri="{FF2B5EF4-FFF2-40B4-BE49-F238E27FC236}">
                <a16:creationId xmlns:a16="http://schemas.microsoft.com/office/drawing/2014/main" id="{A304A92E-AABA-4AB4-857D-368F1092E366}"/>
              </a:ext>
            </a:extLst>
          </p:cNvPr>
          <p:cNvSpPr txBox="1"/>
          <p:nvPr/>
        </p:nvSpPr>
        <p:spPr>
          <a:xfrm>
            <a:off x="8421857" y="3355559"/>
            <a:ext cx="3214466" cy="462563"/>
          </a:xfrm>
          <a:prstGeom prst="rect">
            <a:avLst/>
          </a:prstGeom>
          <a:noFill/>
        </p:spPr>
        <p:txBody>
          <a:bodyPr wrap="square" rtlCol="0">
            <a:spAutoFit/>
          </a:bodyPr>
          <a:lstStyle/>
          <a:p>
            <a:pPr>
              <a:lnSpc>
                <a:spcPct val="150000"/>
              </a:lnSpc>
            </a:pPr>
            <a:r>
              <a:rPr lang="en-GB" b="0" i="0" dirty="0">
                <a:effectLst/>
                <a:latin typeface="IBM Plex Sans" panose="020B0503050203000203" pitchFamily="34" charset="0"/>
              </a:rPr>
              <a:t>The DAO of Bisq</a:t>
            </a:r>
            <a:endParaRPr lang="en-GB" dirty="0">
              <a:latin typeface="IBM Plex Sans" panose="020B0503050203000203" pitchFamily="34" charset="0"/>
            </a:endParaRPr>
          </a:p>
        </p:txBody>
      </p:sp>
      <p:sp>
        <p:nvSpPr>
          <p:cNvPr id="17" name="TextBox 16">
            <a:extLst>
              <a:ext uri="{FF2B5EF4-FFF2-40B4-BE49-F238E27FC236}">
                <a16:creationId xmlns:a16="http://schemas.microsoft.com/office/drawing/2014/main" id="{BF0B3DF5-622D-463A-90E6-A576CD4C0435}"/>
              </a:ext>
            </a:extLst>
          </p:cNvPr>
          <p:cNvSpPr txBox="1"/>
          <p:nvPr/>
        </p:nvSpPr>
        <p:spPr>
          <a:xfrm>
            <a:off x="705147" y="4227363"/>
            <a:ext cx="3214466" cy="277448"/>
          </a:xfrm>
          <a:prstGeom prst="rect">
            <a:avLst/>
          </a:prstGeom>
          <a:noFill/>
        </p:spPr>
        <p:txBody>
          <a:bodyPr wrap="square" rtlCol="0">
            <a:spAutoFit/>
          </a:bodyPr>
          <a:lstStyle/>
          <a:p>
            <a:pPr>
              <a:lnSpc>
                <a:spcPct val="150000"/>
              </a:lnSpc>
            </a:pPr>
            <a:r>
              <a:rPr lang="en-GB" sz="900" b="0" i="0" u="sng" dirty="0">
                <a:solidFill>
                  <a:srgbClr val="25B135"/>
                </a:solidFill>
                <a:effectLst/>
                <a:latin typeface="IBM Plex Sans" panose="020B0503050203000203" pitchFamily="34" charset="0"/>
              </a:rPr>
              <a:t>https://www.youtube.com/watch?v=og7tqVK8c1E</a:t>
            </a:r>
            <a:endParaRPr lang="en-GB" sz="900" u="sng" dirty="0">
              <a:solidFill>
                <a:srgbClr val="25B135"/>
              </a:solidFill>
              <a:latin typeface="IBM Plex Sans" panose="020B0503050203000203" pitchFamily="34" charset="0"/>
            </a:endParaRPr>
          </a:p>
        </p:txBody>
      </p:sp>
      <p:sp>
        <p:nvSpPr>
          <p:cNvPr id="18" name="TextBox 17">
            <a:extLst>
              <a:ext uri="{FF2B5EF4-FFF2-40B4-BE49-F238E27FC236}">
                <a16:creationId xmlns:a16="http://schemas.microsoft.com/office/drawing/2014/main" id="{6F38A4B5-62CC-4567-A7C2-A064E9C35133}"/>
              </a:ext>
            </a:extLst>
          </p:cNvPr>
          <p:cNvSpPr txBox="1"/>
          <p:nvPr/>
        </p:nvSpPr>
        <p:spPr>
          <a:xfrm>
            <a:off x="705147" y="3355559"/>
            <a:ext cx="3078480"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Bisq Spot - Bitcoin Halving 2020</a:t>
            </a:r>
            <a:endParaRPr lang="en-GB" dirty="0">
              <a:latin typeface="IBM Plex Sans" panose="020B0503050203000203" pitchFamily="34" charset="0"/>
            </a:endParaRPr>
          </a:p>
        </p:txBody>
      </p:sp>
      <p:pic>
        <p:nvPicPr>
          <p:cNvPr id="2" name="Online Media 1" title="Bisq Spot - Bitcoin Halving 2020">
            <a:hlinkClick r:id="" action="ppaction://media"/>
            <a:extLst>
              <a:ext uri="{FF2B5EF4-FFF2-40B4-BE49-F238E27FC236}">
                <a16:creationId xmlns:a16="http://schemas.microsoft.com/office/drawing/2014/main" id="{4AFB0C9D-BB44-4A60-9D1B-584D1755C72D}"/>
              </a:ext>
            </a:extLst>
          </p:cNvPr>
          <p:cNvPicPr>
            <a:picLocks noRot="1" noChangeAspect="1"/>
          </p:cNvPicPr>
          <p:nvPr>
            <a:videoFile r:link="rId3"/>
          </p:nvPr>
        </p:nvPicPr>
        <p:blipFill>
          <a:blip r:embed="rId8"/>
          <a:stretch>
            <a:fillRect/>
          </a:stretch>
        </p:blipFill>
        <p:spPr>
          <a:xfrm>
            <a:off x="705147" y="1618202"/>
            <a:ext cx="3078480" cy="1731645"/>
          </a:xfrm>
          <a:prstGeom prst="rect">
            <a:avLst/>
          </a:prstGeom>
        </p:spPr>
      </p:pic>
    </p:spTree>
    <p:extLst>
      <p:ext uri="{BB962C8B-B14F-4D97-AF65-F5344CB8AC3E}">
        <p14:creationId xmlns:p14="http://schemas.microsoft.com/office/powerpoint/2010/main" val="219167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20"/>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video>
              <p:cMediaNode vol="80000">
                <p:cTn id="21" fill="hold" display="0">
                  <p:stCondLst>
                    <p:cond delay="indefinite"/>
                  </p:stCondLst>
                </p:cTn>
                <p:tgtEl>
                  <p:spTgt spid="20"/>
                </p:tgtEl>
              </p:cMediaNode>
            </p:video>
            <p:seq concurrent="1" nextAc="seek">
              <p:cTn id="22" restart="whenNotActive" fill="hold" evtFilter="cancelBubble" nodeType="interactiveSeq">
                <p:stCondLst>
                  <p:cond evt="onClick" delay="0">
                    <p:tgtEl>
                      <p:spTgt spid="20"/>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0"/>
                                        </p:tgtEl>
                                      </p:cBhvr>
                                    </p:cmd>
                                  </p:childTnLst>
                                </p:cTn>
                              </p:par>
                            </p:childTnLst>
                          </p:cTn>
                        </p:par>
                      </p:childTnLst>
                    </p:cTn>
                  </p:par>
                </p:childTnLst>
              </p:cTn>
              <p:nextCondLst>
                <p:cond evt="onClick" delay="0">
                  <p:tgtEl>
                    <p:spTgt spid="20"/>
                  </p:tgtEl>
                </p:cond>
              </p:nextCondLst>
            </p:seq>
            <p:video>
              <p:cMediaNode vol="80000">
                <p:cTn id="27" fill="hold" display="0">
                  <p:stCondLst>
                    <p:cond delay="indefinite"/>
                  </p:stCondLst>
                </p:cTn>
                <p:tgtEl>
                  <p:spTgt spid="2"/>
                </p:tgtEl>
              </p:cMediaNode>
            </p:video>
            <p:seq concurrent="1" nextAc="seek">
              <p:cTn id="28" restart="whenNotActive" fill="hold" evtFilter="cancelBubble" nodeType="interactiveSeq">
                <p:stCondLst>
                  <p:cond evt="onClick" delay="0">
                    <p:tgtEl>
                      <p:spTgt spid="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Recent podcasts</a:t>
            </a:r>
            <a:endParaRPr lang="en-GB" sz="4000" dirty="0">
              <a:solidFill>
                <a:srgbClr val="25B135"/>
              </a:solidFill>
              <a:latin typeface="IBM Plex Sans" panose="020B0503050203000203" pitchFamily="34" charset="0"/>
            </a:endParaRPr>
          </a:p>
        </p:txBody>
      </p:sp>
      <p:sp>
        <p:nvSpPr>
          <p:cNvPr id="18" name="TextBox 17">
            <a:extLst>
              <a:ext uri="{FF2B5EF4-FFF2-40B4-BE49-F238E27FC236}">
                <a16:creationId xmlns:a16="http://schemas.microsoft.com/office/drawing/2014/main" id="{6F38A4B5-62CC-4567-A7C2-A064E9C35133}"/>
              </a:ext>
            </a:extLst>
          </p:cNvPr>
          <p:cNvSpPr txBox="1"/>
          <p:nvPr/>
        </p:nvSpPr>
        <p:spPr>
          <a:xfrm>
            <a:off x="705147" y="3558955"/>
            <a:ext cx="3078480" cy="380297"/>
          </a:xfrm>
          <a:prstGeom prst="rect">
            <a:avLst/>
          </a:prstGeom>
          <a:noFill/>
        </p:spPr>
        <p:txBody>
          <a:bodyPr wrap="square" rtlCol="0">
            <a:spAutoFit/>
          </a:bodyPr>
          <a:lstStyle/>
          <a:p>
            <a:pPr>
              <a:lnSpc>
                <a:spcPct val="150000"/>
              </a:lnSpc>
            </a:pPr>
            <a:r>
              <a:rPr lang="en-US" sz="1400" b="0" i="0" dirty="0">
                <a:solidFill>
                  <a:schemeClr val="bg1">
                    <a:lumMod val="50000"/>
                  </a:schemeClr>
                </a:solidFill>
                <a:effectLst/>
                <a:latin typeface="IBM Plex Sans" panose="020B0503050203000203" pitchFamily="34" charset="0"/>
              </a:rPr>
              <a:t>Tales from the Crypt</a:t>
            </a:r>
            <a:endParaRPr lang="en-GB" sz="1400" dirty="0">
              <a:solidFill>
                <a:schemeClr val="bg1">
                  <a:lumMod val="50000"/>
                </a:schemeClr>
              </a:solidFill>
              <a:latin typeface="IBM Plex Sans" panose="020B0503050203000203" pitchFamily="34" charset="0"/>
            </a:endParaRPr>
          </a:p>
        </p:txBody>
      </p:sp>
      <p:sp>
        <p:nvSpPr>
          <p:cNvPr id="7" name="TextBox 6">
            <a:extLst>
              <a:ext uri="{FF2B5EF4-FFF2-40B4-BE49-F238E27FC236}">
                <a16:creationId xmlns:a16="http://schemas.microsoft.com/office/drawing/2014/main" id="{61083C85-EFF5-49FE-AFC6-2B04DAE4E7A3}"/>
              </a:ext>
            </a:extLst>
          </p:cNvPr>
          <p:cNvSpPr txBox="1"/>
          <p:nvPr/>
        </p:nvSpPr>
        <p:spPr>
          <a:xfrm>
            <a:off x="705147" y="3877612"/>
            <a:ext cx="3078480"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Rabbit Hole Recap: Week of 2019.11.25</a:t>
            </a:r>
            <a:endParaRPr lang="en-GB" dirty="0">
              <a:latin typeface="IBM Plex Sans" panose="020B0503050203000203" pitchFamily="34" charset="0"/>
            </a:endParaRPr>
          </a:p>
        </p:txBody>
      </p:sp>
      <p:sp>
        <p:nvSpPr>
          <p:cNvPr id="9" name="Rectangle 8">
            <a:extLst>
              <a:ext uri="{FF2B5EF4-FFF2-40B4-BE49-F238E27FC236}">
                <a16:creationId xmlns:a16="http://schemas.microsoft.com/office/drawing/2014/main" id="{37311F18-FC6B-4030-86A7-04C21A3D0E90}"/>
              </a:ext>
            </a:extLst>
          </p:cNvPr>
          <p:cNvSpPr/>
          <p:nvPr/>
        </p:nvSpPr>
        <p:spPr>
          <a:xfrm>
            <a:off x="705147" y="1645958"/>
            <a:ext cx="3064997" cy="179545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ADEAF44-BB0D-4B0C-AEB2-A0004B5A1F1A}"/>
              </a:ext>
            </a:extLst>
          </p:cNvPr>
          <p:cNvSpPr txBox="1"/>
          <p:nvPr/>
        </p:nvSpPr>
        <p:spPr>
          <a:xfrm>
            <a:off x="8421856" y="3558955"/>
            <a:ext cx="3078480" cy="380297"/>
          </a:xfrm>
          <a:prstGeom prst="rect">
            <a:avLst/>
          </a:prstGeom>
          <a:noFill/>
        </p:spPr>
        <p:txBody>
          <a:bodyPr wrap="square" rtlCol="0">
            <a:spAutoFit/>
          </a:bodyPr>
          <a:lstStyle/>
          <a:p>
            <a:pPr>
              <a:lnSpc>
                <a:spcPct val="150000"/>
              </a:lnSpc>
            </a:pPr>
            <a:r>
              <a:rPr lang="en-US" sz="1400" b="0" i="0" dirty="0" err="1">
                <a:solidFill>
                  <a:schemeClr val="bg1">
                    <a:lumMod val="50000"/>
                  </a:schemeClr>
                </a:solidFill>
                <a:effectLst/>
                <a:latin typeface="IBM Plex Sans" panose="020B0503050203000203" pitchFamily="34" charset="0"/>
              </a:rPr>
              <a:t>Coindesk</a:t>
            </a:r>
            <a:r>
              <a:rPr lang="en-US" sz="1400" b="0" i="0" dirty="0">
                <a:solidFill>
                  <a:schemeClr val="bg1">
                    <a:lumMod val="50000"/>
                  </a:schemeClr>
                </a:solidFill>
                <a:effectLst/>
                <a:latin typeface="IBM Plex Sans" panose="020B0503050203000203" pitchFamily="34" charset="0"/>
              </a:rPr>
              <a:t> </a:t>
            </a:r>
            <a:r>
              <a:rPr lang="en-US" sz="1400" b="0" i="0" dirty="0" err="1">
                <a:solidFill>
                  <a:schemeClr val="bg1">
                    <a:lumMod val="50000"/>
                  </a:schemeClr>
                </a:solidFill>
                <a:effectLst/>
                <a:latin typeface="IBM Plex Sans" panose="020B0503050203000203" pitchFamily="34" charset="0"/>
              </a:rPr>
              <a:t>Poscasts</a:t>
            </a:r>
            <a:endParaRPr lang="en-GB" sz="1400" dirty="0">
              <a:solidFill>
                <a:schemeClr val="bg1">
                  <a:lumMod val="50000"/>
                </a:schemeClr>
              </a:solidFill>
              <a:latin typeface="IBM Plex Sans" panose="020B0503050203000203" pitchFamily="34" charset="0"/>
            </a:endParaRPr>
          </a:p>
        </p:txBody>
      </p:sp>
      <p:sp>
        <p:nvSpPr>
          <p:cNvPr id="11" name="TextBox 10">
            <a:extLst>
              <a:ext uri="{FF2B5EF4-FFF2-40B4-BE49-F238E27FC236}">
                <a16:creationId xmlns:a16="http://schemas.microsoft.com/office/drawing/2014/main" id="{41435F12-7D7E-430D-BC00-A5159F64F9FA}"/>
              </a:ext>
            </a:extLst>
          </p:cNvPr>
          <p:cNvSpPr txBox="1"/>
          <p:nvPr/>
        </p:nvSpPr>
        <p:spPr>
          <a:xfrm>
            <a:off x="8421856" y="3877612"/>
            <a:ext cx="3078480" cy="1293559"/>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ANNA: The Future for Unregulated Bitcoin Exchanges</a:t>
            </a:r>
            <a:endParaRPr lang="en-GB" dirty="0">
              <a:latin typeface="IBM Plex Sans" panose="020B0503050203000203" pitchFamily="34" charset="0"/>
            </a:endParaRPr>
          </a:p>
        </p:txBody>
      </p:sp>
      <p:sp>
        <p:nvSpPr>
          <p:cNvPr id="12" name="Rectangle 11">
            <a:extLst>
              <a:ext uri="{FF2B5EF4-FFF2-40B4-BE49-F238E27FC236}">
                <a16:creationId xmlns:a16="http://schemas.microsoft.com/office/drawing/2014/main" id="{4EC5DC5D-0A15-44F6-8B10-4170EAC3DD12}"/>
              </a:ext>
            </a:extLst>
          </p:cNvPr>
          <p:cNvSpPr/>
          <p:nvPr/>
        </p:nvSpPr>
        <p:spPr>
          <a:xfrm>
            <a:off x="8421856" y="1645958"/>
            <a:ext cx="3064997" cy="1795453"/>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48F3086-4E55-4332-B878-7218DA8F34F3}"/>
              </a:ext>
            </a:extLst>
          </p:cNvPr>
          <p:cNvSpPr txBox="1"/>
          <p:nvPr/>
        </p:nvSpPr>
        <p:spPr>
          <a:xfrm>
            <a:off x="4556760" y="3558955"/>
            <a:ext cx="3078480" cy="380297"/>
          </a:xfrm>
          <a:prstGeom prst="rect">
            <a:avLst/>
          </a:prstGeom>
          <a:noFill/>
        </p:spPr>
        <p:txBody>
          <a:bodyPr wrap="square" rtlCol="0">
            <a:spAutoFit/>
          </a:bodyPr>
          <a:lstStyle/>
          <a:p>
            <a:pPr>
              <a:lnSpc>
                <a:spcPct val="150000"/>
              </a:lnSpc>
            </a:pPr>
            <a:r>
              <a:rPr lang="en-US" sz="1400" b="0" i="0" dirty="0">
                <a:solidFill>
                  <a:schemeClr val="bg1">
                    <a:lumMod val="50000"/>
                  </a:schemeClr>
                </a:solidFill>
                <a:effectLst/>
                <a:latin typeface="IBM Plex Sans" panose="020B0503050203000203" pitchFamily="34" charset="0"/>
              </a:rPr>
              <a:t>Stephan </a:t>
            </a:r>
            <a:r>
              <a:rPr lang="en-US" sz="1400" b="0" i="0" dirty="0" err="1">
                <a:solidFill>
                  <a:schemeClr val="bg1">
                    <a:lumMod val="50000"/>
                  </a:schemeClr>
                </a:solidFill>
                <a:effectLst/>
                <a:latin typeface="IBM Plex Sans" panose="020B0503050203000203" pitchFamily="34" charset="0"/>
              </a:rPr>
              <a:t>Livera</a:t>
            </a:r>
            <a:r>
              <a:rPr lang="en-US" sz="1400" b="0" i="0" dirty="0">
                <a:solidFill>
                  <a:schemeClr val="bg1">
                    <a:lumMod val="50000"/>
                  </a:schemeClr>
                </a:solidFill>
                <a:effectLst/>
                <a:latin typeface="IBM Plex Sans" panose="020B0503050203000203" pitchFamily="34" charset="0"/>
              </a:rPr>
              <a:t> Podcast</a:t>
            </a:r>
            <a:endParaRPr lang="en-GB" sz="1400" dirty="0">
              <a:solidFill>
                <a:schemeClr val="bg1">
                  <a:lumMod val="50000"/>
                </a:schemeClr>
              </a:solidFill>
              <a:latin typeface="IBM Plex Sans" panose="020B0503050203000203" pitchFamily="34" charset="0"/>
            </a:endParaRPr>
          </a:p>
        </p:txBody>
      </p:sp>
      <p:sp>
        <p:nvSpPr>
          <p:cNvPr id="14" name="TextBox 13">
            <a:extLst>
              <a:ext uri="{FF2B5EF4-FFF2-40B4-BE49-F238E27FC236}">
                <a16:creationId xmlns:a16="http://schemas.microsoft.com/office/drawing/2014/main" id="{D16A0A56-FBEC-4AA1-8123-3E6AF298426C}"/>
              </a:ext>
            </a:extLst>
          </p:cNvPr>
          <p:cNvSpPr txBox="1"/>
          <p:nvPr/>
        </p:nvSpPr>
        <p:spPr>
          <a:xfrm>
            <a:off x="4556760" y="3877612"/>
            <a:ext cx="3078480"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Bisq: </a:t>
            </a:r>
            <a:r>
              <a:rPr lang="en-US" b="0" i="0" dirty="0" err="1">
                <a:effectLst/>
                <a:latin typeface="IBM Plex Sans" panose="020B0503050203000203" pitchFamily="34" charset="0"/>
              </a:rPr>
              <a:t>Decentralised</a:t>
            </a:r>
            <a:r>
              <a:rPr lang="en-US" b="0" i="0" dirty="0">
                <a:effectLst/>
                <a:latin typeface="IBM Plex Sans" panose="020B0503050203000203" pitchFamily="34" charset="0"/>
              </a:rPr>
              <a:t> Bitcoin trading</a:t>
            </a:r>
            <a:endParaRPr lang="en-GB" dirty="0">
              <a:latin typeface="IBM Plex Sans" panose="020B0503050203000203" pitchFamily="34" charset="0"/>
            </a:endParaRPr>
          </a:p>
        </p:txBody>
      </p:sp>
      <p:sp>
        <p:nvSpPr>
          <p:cNvPr id="15" name="Rectangle 14">
            <a:extLst>
              <a:ext uri="{FF2B5EF4-FFF2-40B4-BE49-F238E27FC236}">
                <a16:creationId xmlns:a16="http://schemas.microsoft.com/office/drawing/2014/main" id="{17675B4A-EC48-4CE7-AC74-C14BCCDB193F}"/>
              </a:ext>
            </a:extLst>
          </p:cNvPr>
          <p:cNvSpPr/>
          <p:nvPr/>
        </p:nvSpPr>
        <p:spPr>
          <a:xfrm>
            <a:off x="4556760" y="1645958"/>
            <a:ext cx="3064997" cy="1795453"/>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487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5750E-1455-4524-8416-5CA6AC1288D8}"/>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78" name="Rectangle 77">
            <a:extLst>
              <a:ext uri="{FF2B5EF4-FFF2-40B4-BE49-F238E27FC236}">
                <a16:creationId xmlns:a16="http://schemas.microsoft.com/office/drawing/2014/main" id="{DFA1043D-D9A1-4065-A5CB-DFFCE7D106D7}"/>
              </a:ext>
            </a:extLst>
          </p:cNvPr>
          <p:cNvSpPr/>
          <p:nvPr/>
        </p:nvSpPr>
        <p:spPr>
          <a:xfrm>
            <a:off x="691661" y="1627162"/>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Engagement: Q4 2020</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1488830" y="1689649"/>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Twitter</a:t>
            </a:r>
            <a:r>
              <a:rPr lang="en-US" sz="1600" dirty="0">
                <a:solidFill>
                  <a:schemeClr val="bg1">
                    <a:lumMod val="50000"/>
                  </a:schemeClr>
                </a:solidFill>
                <a:latin typeface="IBM Plex Sans" panose="020B0503050203000203" pitchFamily="34" charset="0"/>
              </a:rPr>
              <a:t> Followers</a:t>
            </a:r>
            <a:endParaRPr lang="en-GB" sz="1600" dirty="0">
              <a:solidFill>
                <a:schemeClr val="bg1">
                  <a:lumMod val="50000"/>
                </a:schemeClr>
              </a:solidFill>
              <a:latin typeface="IBM Plex Sans" panose="020B0503050203000203" pitchFamily="34" charset="0"/>
            </a:endParaRPr>
          </a:p>
        </p:txBody>
      </p:sp>
      <p:sp>
        <p:nvSpPr>
          <p:cNvPr id="75" name="TextBox 74">
            <a:extLst>
              <a:ext uri="{FF2B5EF4-FFF2-40B4-BE49-F238E27FC236}">
                <a16:creationId xmlns:a16="http://schemas.microsoft.com/office/drawing/2014/main" id="{3BDA4298-932C-4198-8C1F-B2F949C53A73}"/>
              </a:ext>
            </a:extLst>
          </p:cNvPr>
          <p:cNvSpPr txBox="1"/>
          <p:nvPr/>
        </p:nvSpPr>
        <p:spPr>
          <a:xfrm>
            <a:off x="1483555" y="2141763"/>
            <a:ext cx="1259645" cy="461665"/>
          </a:xfrm>
          <a:prstGeom prst="rect">
            <a:avLst/>
          </a:prstGeom>
          <a:noFill/>
        </p:spPr>
        <p:txBody>
          <a:bodyPr wrap="square" rtlCol="0">
            <a:spAutoFit/>
          </a:bodyPr>
          <a:lstStyle/>
          <a:p>
            <a:r>
              <a:rPr lang="en-US" sz="2400" dirty="0">
                <a:latin typeface="IBM Plex Sans" panose="020B0503050203000203" pitchFamily="34" charset="0"/>
              </a:rPr>
              <a:t>10,000</a:t>
            </a:r>
            <a:endParaRPr lang="en-GB" sz="2400" dirty="0">
              <a:latin typeface="IBM Plex Sans" panose="020B0503050203000203" pitchFamily="34" charset="0"/>
            </a:endParaRPr>
          </a:p>
        </p:txBody>
      </p:sp>
      <p:sp>
        <p:nvSpPr>
          <p:cNvPr id="77" name="TextBox 76">
            <a:extLst>
              <a:ext uri="{FF2B5EF4-FFF2-40B4-BE49-F238E27FC236}">
                <a16:creationId xmlns:a16="http://schemas.microsoft.com/office/drawing/2014/main" id="{B4FB7971-F591-4794-B1B4-221833A6FBB4}"/>
              </a:ext>
            </a:extLst>
          </p:cNvPr>
          <p:cNvSpPr txBox="1"/>
          <p:nvPr/>
        </p:nvSpPr>
        <p:spPr>
          <a:xfrm>
            <a:off x="2676525" y="2149326"/>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80" name="Graphic 79">
            <a:extLst>
              <a:ext uri="{FF2B5EF4-FFF2-40B4-BE49-F238E27FC236}">
                <a16:creationId xmlns:a16="http://schemas.microsoft.com/office/drawing/2014/main" id="{A8F2C2F0-0DB7-4B0A-BE75-295843320D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99297" y="1927348"/>
            <a:ext cx="481013" cy="481013"/>
          </a:xfrm>
          <a:prstGeom prst="rect">
            <a:avLst/>
          </a:prstGeom>
        </p:spPr>
      </p:pic>
      <p:sp>
        <p:nvSpPr>
          <p:cNvPr id="93" name="Rectangle 92">
            <a:extLst>
              <a:ext uri="{FF2B5EF4-FFF2-40B4-BE49-F238E27FC236}">
                <a16:creationId xmlns:a16="http://schemas.microsoft.com/office/drawing/2014/main" id="{CA8CDEB7-5A93-43D1-93DB-8A45079D1784}"/>
              </a:ext>
            </a:extLst>
          </p:cNvPr>
          <p:cNvSpPr/>
          <p:nvPr/>
        </p:nvSpPr>
        <p:spPr>
          <a:xfrm>
            <a:off x="4556758" y="1627161"/>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TextBox 94">
            <a:extLst>
              <a:ext uri="{FF2B5EF4-FFF2-40B4-BE49-F238E27FC236}">
                <a16:creationId xmlns:a16="http://schemas.microsoft.com/office/drawing/2014/main" id="{EB514A4C-43BB-4F2B-BA45-CEE503120DAF}"/>
              </a:ext>
            </a:extLst>
          </p:cNvPr>
          <p:cNvSpPr txBox="1"/>
          <p:nvPr/>
        </p:nvSpPr>
        <p:spPr>
          <a:xfrm>
            <a:off x="5353927" y="1689648"/>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Twitter</a:t>
            </a:r>
            <a:r>
              <a:rPr lang="en-US" sz="1600" dirty="0">
                <a:solidFill>
                  <a:schemeClr val="bg1">
                    <a:lumMod val="50000"/>
                  </a:schemeClr>
                </a:solidFill>
                <a:latin typeface="IBM Plex Sans" panose="020B0503050203000203" pitchFamily="34" charset="0"/>
              </a:rPr>
              <a:t> Engagement</a:t>
            </a:r>
            <a:endParaRPr lang="en-GB" sz="1600" dirty="0">
              <a:solidFill>
                <a:schemeClr val="bg1">
                  <a:lumMod val="50000"/>
                </a:schemeClr>
              </a:solidFill>
              <a:latin typeface="IBM Plex Sans" panose="020B0503050203000203" pitchFamily="34" charset="0"/>
            </a:endParaRPr>
          </a:p>
        </p:txBody>
      </p:sp>
      <p:sp>
        <p:nvSpPr>
          <p:cNvPr id="97" name="TextBox 96">
            <a:extLst>
              <a:ext uri="{FF2B5EF4-FFF2-40B4-BE49-F238E27FC236}">
                <a16:creationId xmlns:a16="http://schemas.microsoft.com/office/drawing/2014/main" id="{2D223485-C950-4B06-AA85-77A53BC080AB}"/>
              </a:ext>
            </a:extLst>
          </p:cNvPr>
          <p:cNvSpPr txBox="1"/>
          <p:nvPr/>
        </p:nvSpPr>
        <p:spPr>
          <a:xfrm>
            <a:off x="5348652" y="2141762"/>
            <a:ext cx="1259645" cy="461665"/>
          </a:xfrm>
          <a:prstGeom prst="rect">
            <a:avLst/>
          </a:prstGeom>
          <a:noFill/>
        </p:spPr>
        <p:txBody>
          <a:bodyPr wrap="square" rtlCol="0">
            <a:spAutoFit/>
          </a:bodyPr>
          <a:lstStyle/>
          <a:p>
            <a:r>
              <a:rPr lang="en-US" sz="2400" dirty="0">
                <a:latin typeface="IBM Plex Sans" panose="020B0503050203000203" pitchFamily="34" charset="0"/>
              </a:rPr>
              <a:t>10,000</a:t>
            </a:r>
            <a:endParaRPr lang="en-GB" sz="2400" dirty="0">
              <a:latin typeface="IBM Plex Sans" panose="020B0503050203000203" pitchFamily="34" charset="0"/>
            </a:endParaRPr>
          </a:p>
        </p:txBody>
      </p:sp>
      <p:sp>
        <p:nvSpPr>
          <p:cNvPr id="99" name="TextBox 98">
            <a:extLst>
              <a:ext uri="{FF2B5EF4-FFF2-40B4-BE49-F238E27FC236}">
                <a16:creationId xmlns:a16="http://schemas.microsoft.com/office/drawing/2014/main" id="{9DCED64E-0656-4293-B148-4C0DF62A165C}"/>
              </a:ext>
            </a:extLst>
          </p:cNvPr>
          <p:cNvSpPr txBox="1"/>
          <p:nvPr/>
        </p:nvSpPr>
        <p:spPr>
          <a:xfrm>
            <a:off x="6541622" y="2149325"/>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01" name="Graphic 100">
            <a:extLst>
              <a:ext uri="{FF2B5EF4-FFF2-40B4-BE49-F238E27FC236}">
                <a16:creationId xmlns:a16="http://schemas.microsoft.com/office/drawing/2014/main" id="{A3321694-AA32-4AD3-B703-33D2222A9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64394" y="1927347"/>
            <a:ext cx="481013" cy="481013"/>
          </a:xfrm>
          <a:prstGeom prst="rect">
            <a:avLst/>
          </a:prstGeom>
        </p:spPr>
      </p:pic>
      <p:sp>
        <p:nvSpPr>
          <p:cNvPr id="103" name="Rectangle 102">
            <a:extLst>
              <a:ext uri="{FF2B5EF4-FFF2-40B4-BE49-F238E27FC236}">
                <a16:creationId xmlns:a16="http://schemas.microsoft.com/office/drawing/2014/main" id="{1CCFD444-9A7A-461E-A680-D91C29A5FC27}"/>
              </a:ext>
            </a:extLst>
          </p:cNvPr>
          <p:cNvSpPr/>
          <p:nvPr/>
        </p:nvSpPr>
        <p:spPr>
          <a:xfrm>
            <a:off x="8421853" y="1627161"/>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7BF86C6C-5761-4D4C-B462-8AD2F025A350}"/>
              </a:ext>
            </a:extLst>
          </p:cNvPr>
          <p:cNvSpPr txBox="1"/>
          <p:nvPr/>
        </p:nvSpPr>
        <p:spPr>
          <a:xfrm>
            <a:off x="9219022" y="1689648"/>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GitHub</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07" name="TextBox 106">
            <a:extLst>
              <a:ext uri="{FF2B5EF4-FFF2-40B4-BE49-F238E27FC236}">
                <a16:creationId xmlns:a16="http://schemas.microsoft.com/office/drawing/2014/main" id="{FC85FD95-32C9-4C11-BF49-F7609093F1A3}"/>
              </a:ext>
            </a:extLst>
          </p:cNvPr>
          <p:cNvSpPr txBox="1"/>
          <p:nvPr/>
        </p:nvSpPr>
        <p:spPr>
          <a:xfrm>
            <a:off x="9213747" y="2141762"/>
            <a:ext cx="1259645" cy="461665"/>
          </a:xfrm>
          <a:prstGeom prst="rect">
            <a:avLst/>
          </a:prstGeom>
          <a:noFill/>
        </p:spPr>
        <p:txBody>
          <a:bodyPr wrap="square" rtlCol="0">
            <a:spAutoFit/>
          </a:bodyPr>
          <a:lstStyle/>
          <a:p>
            <a:r>
              <a:rPr lang="en-US" sz="2400" dirty="0">
                <a:latin typeface="IBM Plex Sans" panose="020B0503050203000203" pitchFamily="34" charset="0"/>
              </a:rPr>
              <a:t>724</a:t>
            </a:r>
            <a:endParaRPr lang="en-GB" sz="2400" dirty="0">
              <a:latin typeface="IBM Plex Sans" panose="020B0503050203000203" pitchFamily="34" charset="0"/>
            </a:endParaRPr>
          </a:p>
        </p:txBody>
      </p:sp>
      <p:sp>
        <p:nvSpPr>
          <p:cNvPr id="109" name="TextBox 108">
            <a:extLst>
              <a:ext uri="{FF2B5EF4-FFF2-40B4-BE49-F238E27FC236}">
                <a16:creationId xmlns:a16="http://schemas.microsoft.com/office/drawing/2014/main" id="{202E579E-990C-46BC-9B5C-549DFF961687}"/>
              </a:ext>
            </a:extLst>
          </p:cNvPr>
          <p:cNvSpPr txBox="1"/>
          <p:nvPr/>
        </p:nvSpPr>
        <p:spPr>
          <a:xfrm>
            <a:off x="10406717" y="2149325"/>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11" name="Graphic 110">
            <a:extLst>
              <a:ext uri="{FF2B5EF4-FFF2-40B4-BE49-F238E27FC236}">
                <a16:creationId xmlns:a16="http://schemas.microsoft.com/office/drawing/2014/main" id="{502D427A-67EF-4CBD-AD25-04B5055F6A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629489" y="1927347"/>
            <a:ext cx="481013" cy="481013"/>
          </a:xfrm>
          <a:prstGeom prst="rect">
            <a:avLst/>
          </a:prstGeom>
        </p:spPr>
      </p:pic>
      <p:sp>
        <p:nvSpPr>
          <p:cNvPr id="113" name="Rectangle 112">
            <a:extLst>
              <a:ext uri="{FF2B5EF4-FFF2-40B4-BE49-F238E27FC236}">
                <a16:creationId xmlns:a16="http://schemas.microsoft.com/office/drawing/2014/main" id="{062A65DF-7742-4192-B6F1-76780C1513A5}"/>
              </a:ext>
            </a:extLst>
          </p:cNvPr>
          <p:cNvSpPr/>
          <p:nvPr/>
        </p:nvSpPr>
        <p:spPr>
          <a:xfrm>
            <a:off x="691660" y="3046889"/>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TextBox 114">
            <a:extLst>
              <a:ext uri="{FF2B5EF4-FFF2-40B4-BE49-F238E27FC236}">
                <a16:creationId xmlns:a16="http://schemas.microsoft.com/office/drawing/2014/main" id="{C96BDB57-6A5B-4B6F-BEBD-19408008752C}"/>
              </a:ext>
            </a:extLst>
          </p:cNvPr>
          <p:cNvSpPr txBox="1"/>
          <p:nvPr/>
        </p:nvSpPr>
        <p:spPr>
          <a:xfrm>
            <a:off x="1488829" y="3109376"/>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Telegram</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17" name="TextBox 116">
            <a:extLst>
              <a:ext uri="{FF2B5EF4-FFF2-40B4-BE49-F238E27FC236}">
                <a16:creationId xmlns:a16="http://schemas.microsoft.com/office/drawing/2014/main" id="{06015684-C9A4-4F6A-AF1C-944AAD821D4C}"/>
              </a:ext>
            </a:extLst>
          </p:cNvPr>
          <p:cNvSpPr txBox="1"/>
          <p:nvPr/>
        </p:nvSpPr>
        <p:spPr>
          <a:xfrm>
            <a:off x="1483554" y="3561490"/>
            <a:ext cx="1259645" cy="461665"/>
          </a:xfrm>
          <a:prstGeom prst="rect">
            <a:avLst/>
          </a:prstGeom>
          <a:noFill/>
        </p:spPr>
        <p:txBody>
          <a:bodyPr wrap="square" rtlCol="0">
            <a:spAutoFit/>
          </a:bodyPr>
          <a:lstStyle/>
          <a:p>
            <a:r>
              <a:rPr lang="en-US" sz="2400" dirty="0">
                <a:latin typeface="IBM Plex Sans" panose="020B0503050203000203" pitchFamily="34" charset="0"/>
              </a:rPr>
              <a:t>10,000</a:t>
            </a:r>
            <a:endParaRPr lang="en-GB" sz="2400" dirty="0">
              <a:latin typeface="IBM Plex Sans" panose="020B0503050203000203" pitchFamily="34" charset="0"/>
            </a:endParaRPr>
          </a:p>
        </p:txBody>
      </p:sp>
      <p:sp>
        <p:nvSpPr>
          <p:cNvPr id="119" name="TextBox 118">
            <a:extLst>
              <a:ext uri="{FF2B5EF4-FFF2-40B4-BE49-F238E27FC236}">
                <a16:creationId xmlns:a16="http://schemas.microsoft.com/office/drawing/2014/main" id="{B0A64AC0-2134-4B1F-84C3-D2C6D351E34C}"/>
              </a:ext>
            </a:extLst>
          </p:cNvPr>
          <p:cNvSpPr txBox="1"/>
          <p:nvPr/>
        </p:nvSpPr>
        <p:spPr>
          <a:xfrm>
            <a:off x="2676524" y="3569053"/>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21" name="Graphic 120">
            <a:extLst>
              <a:ext uri="{FF2B5EF4-FFF2-40B4-BE49-F238E27FC236}">
                <a16:creationId xmlns:a16="http://schemas.microsoft.com/office/drawing/2014/main" id="{9DF53ADD-60CF-4525-B6B5-7E0F249C3E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99296" y="3347075"/>
            <a:ext cx="481013" cy="481013"/>
          </a:xfrm>
          <a:prstGeom prst="rect">
            <a:avLst/>
          </a:prstGeom>
        </p:spPr>
      </p:pic>
      <p:sp>
        <p:nvSpPr>
          <p:cNvPr id="123" name="Rectangle 122">
            <a:extLst>
              <a:ext uri="{FF2B5EF4-FFF2-40B4-BE49-F238E27FC236}">
                <a16:creationId xmlns:a16="http://schemas.microsoft.com/office/drawing/2014/main" id="{7B8DCAE4-6D5B-41C7-B15A-FF5A39DBBE6E}"/>
              </a:ext>
            </a:extLst>
          </p:cNvPr>
          <p:cNvSpPr/>
          <p:nvPr/>
        </p:nvSpPr>
        <p:spPr>
          <a:xfrm>
            <a:off x="4556757" y="3046888"/>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TextBox 124">
            <a:extLst>
              <a:ext uri="{FF2B5EF4-FFF2-40B4-BE49-F238E27FC236}">
                <a16:creationId xmlns:a16="http://schemas.microsoft.com/office/drawing/2014/main" id="{0A7DFBD8-55A3-408F-B71E-CC29CA3C1148}"/>
              </a:ext>
            </a:extLst>
          </p:cNvPr>
          <p:cNvSpPr txBox="1"/>
          <p:nvPr/>
        </p:nvSpPr>
        <p:spPr>
          <a:xfrm>
            <a:off x="5353926" y="3109375"/>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Reddit</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27" name="TextBox 126">
            <a:extLst>
              <a:ext uri="{FF2B5EF4-FFF2-40B4-BE49-F238E27FC236}">
                <a16:creationId xmlns:a16="http://schemas.microsoft.com/office/drawing/2014/main" id="{F983796C-711C-495C-A644-FE3689728CCE}"/>
              </a:ext>
            </a:extLst>
          </p:cNvPr>
          <p:cNvSpPr txBox="1"/>
          <p:nvPr/>
        </p:nvSpPr>
        <p:spPr>
          <a:xfrm>
            <a:off x="5348651" y="3561489"/>
            <a:ext cx="1259645" cy="461665"/>
          </a:xfrm>
          <a:prstGeom prst="rect">
            <a:avLst/>
          </a:prstGeom>
          <a:noFill/>
        </p:spPr>
        <p:txBody>
          <a:bodyPr wrap="square" rtlCol="0">
            <a:spAutoFit/>
          </a:bodyPr>
          <a:lstStyle/>
          <a:p>
            <a:r>
              <a:rPr lang="en-US" sz="2400" dirty="0">
                <a:latin typeface="IBM Plex Sans" panose="020B0503050203000203" pitchFamily="34" charset="0"/>
              </a:rPr>
              <a:t>3,000</a:t>
            </a:r>
            <a:endParaRPr lang="en-GB" sz="2400" dirty="0">
              <a:latin typeface="IBM Plex Sans" panose="020B0503050203000203" pitchFamily="34" charset="0"/>
            </a:endParaRPr>
          </a:p>
        </p:txBody>
      </p:sp>
      <p:sp>
        <p:nvSpPr>
          <p:cNvPr id="129" name="TextBox 128">
            <a:extLst>
              <a:ext uri="{FF2B5EF4-FFF2-40B4-BE49-F238E27FC236}">
                <a16:creationId xmlns:a16="http://schemas.microsoft.com/office/drawing/2014/main" id="{72AF7D93-6C1B-46D7-AC24-CFD56FB32C68}"/>
              </a:ext>
            </a:extLst>
          </p:cNvPr>
          <p:cNvSpPr txBox="1"/>
          <p:nvPr/>
        </p:nvSpPr>
        <p:spPr>
          <a:xfrm>
            <a:off x="6541621" y="3569052"/>
            <a:ext cx="1093617" cy="420051"/>
          </a:xfrm>
          <a:prstGeom prst="rect">
            <a:avLst/>
          </a:prstGeom>
          <a:noFill/>
        </p:spPr>
        <p:txBody>
          <a:bodyPr wrap="square" rtlCol="0">
            <a:spAutoFit/>
          </a:bodyPr>
          <a:lstStyle/>
          <a:p>
            <a:pPr>
              <a:lnSpc>
                <a:spcPct val="150000"/>
              </a:lnSpc>
            </a:pPr>
            <a:r>
              <a:rPr lang="en-GB" sz="1600" b="0" i="0" dirty="0">
                <a:solidFill>
                  <a:srgbClr val="FF0000"/>
                </a:solidFill>
                <a:effectLst/>
                <a:latin typeface="Wingdings 3" panose="05040102010807070707" pitchFamily="18" charset="2"/>
              </a:rPr>
              <a:t>q</a:t>
            </a:r>
            <a:r>
              <a:rPr lang="en-US" sz="1600" dirty="0">
                <a:solidFill>
                  <a:srgbClr val="FF0000"/>
                </a:solidFill>
                <a:latin typeface="IBM Plex Sans" panose="020B0503050203000203" pitchFamily="34" charset="0"/>
              </a:rPr>
              <a:t>5%</a:t>
            </a:r>
            <a:endParaRPr lang="en-GB" sz="1600" dirty="0">
              <a:solidFill>
                <a:srgbClr val="FF0000"/>
              </a:solidFill>
              <a:latin typeface="IBM Plex Sans" panose="020B0503050203000203" pitchFamily="34" charset="0"/>
            </a:endParaRPr>
          </a:p>
        </p:txBody>
      </p:sp>
      <p:pic>
        <p:nvPicPr>
          <p:cNvPr id="131" name="Graphic 130">
            <a:extLst>
              <a:ext uri="{FF2B5EF4-FFF2-40B4-BE49-F238E27FC236}">
                <a16:creationId xmlns:a16="http://schemas.microsoft.com/office/drawing/2014/main" id="{DC775141-C408-4958-B806-E72048C73C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764393" y="3347074"/>
            <a:ext cx="481013" cy="481013"/>
          </a:xfrm>
          <a:prstGeom prst="rect">
            <a:avLst/>
          </a:prstGeom>
        </p:spPr>
      </p:pic>
      <p:sp>
        <p:nvSpPr>
          <p:cNvPr id="133" name="Rectangle 132">
            <a:extLst>
              <a:ext uri="{FF2B5EF4-FFF2-40B4-BE49-F238E27FC236}">
                <a16:creationId xmlns:a16="http://schemas.microsoft.com/office/drawing/2014/main" id="{C7F5CC7F-9C5A-4DFD-91A4-B5A04877B728}"/>
              </a:ext>
            </a:extLst>
          </p:cNvPr>
          <p:cNvSpPr/>
          <p:nvPr/>
        </p:nvSpPr>
        <p:spPr>
          <a:xfrm>
            <a:off x="8421852" y="3046888"/>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7F82FAA3-4B7E-4218-BF85-0269081E3376}"/>
              </a:ext>
            </a:extLst>
          </p:cNvPr>
          <p:cNvSpPr txBox="1"/>
          <p:nvPr/>
        </p:nvSpPr>
        <p:spPr>
          <a:xfrm>
            <a:off x="9219021" y="3109375"/>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Telegram</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37" name="TextBox 136">
            <a:extLst>
              <a:ext uri="{FF2B5EF4-FFF2-40B4-BE49-F238E27FC236}">
                <a16:creationId xmlns:a16="http://schemas.microsoft.com/office/drawing/2014/main" id="{D9656B5E-78B0-4725-8761-88E1E16E2BCB}"/>
              </a:ext>
            </a:extLst>
          </p:cNvPr>
          <p:cNvSpPr txBox="1"/>
          <p:nvPr/>
        </p:nvSpPr>
        <p:spPr>
          <a:xfrm>
            <a:off x="9213746" y="3561489"/>
            <a:ext cx="1259645" cy="461665"/>
          </a:xfrm>
          <a:prstGeom prst="rect">
            <a:avLst/>
          </a:prstGeom>
          <a:noFill/>
        </p:spPr>
        <p:txBody>
          <a:bodyPr wrap="square" rtlCol="0">
            <a:spAutoFit/>
          </a:bodyPr>
          <a:lstStyle/>
          <a:p>
            <a:r>
              <a:rPr lang="en-US" sz="2400" dirty="0">
                <a:latin typeface="IBM Plex Sans" panose="020B0503050203000203" pitchFamily="34" charset="0"/>
              </a:rPr>
              <a:t>10,000</a:t>
            </a:r>
            <a:endParaRPr lang="en-GB" sz="2400" dirty="0">
              <a:latin typeface="IBM Plex Sans" panose="020B0503050203000203" pitchFamily="34" charset="0"/>
            </a:endParaRPr>
          </a:p>
        </p:txBody>
      </p:sp>
      <p:sp>
        <p:nvSpPr>
          <p:cNvPr id="139" name="TextBox 138">
            <a:extLst>
              <a:ext uri="{FF2B5EF4-FFF2-40B4-BE49-F238E27FC236}">
                <a16:creationId xmlns:a16="http://schemas.microsoft.com/office/drawing/2014/main" id="{777E50F4-70AE-4FB4-B251-EB246D6FAE84}"/>
              </a:ext>
            </a:extLst>
          </p:cNvPr>
          <p:cNvSpPr txBox="1"/>
          <p:nvPr/>
        </p:nvSpPr>
        <p:spPr>
          <a:xfrm>
            <a:off x="10406716" y="3569052"/>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41" name="Graphic 140">
            <a:extLst>
              <a:ext uri="{FF2B5EF4-FFF2-40B4-BE49-F238E27FC236}">
                <a16:creationId xmlns:a16="http://schemas.microsoft.com/office/drawing/2014/main" id="{1EBA7FBB-FF95-4933-87DC-E1B8FBDDD6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29488" y="3347074"/>
            <a:ext cx="481013" cy="481013"/>
          </a:xfrm>
          <a:prstGeom prst="rect">
            <a:avLst/>
          </a:prstGeom>
        </p:spPr>
      </p:pic>
      <p:sp>
        <p:nvSpPr>
          <p:cNvPr id="143" name="Rectangle 142">
            <a:extLst>
              <a:ext uri="{FF2B5EF4-FFF2-40B4-BE49-F238E27FC236}">
                <a16:creationId xmlns:a16="http://schemas.microsoft.com/office/drawing/2014/main" id="{B7B2A0EE-C334-48E0-A8E0-DBAFBC187127}"/>
              </a:ext>
            </a:extLst>
          </p:cNvPr>
          <p:cNvSpPr/>
          <p:nvPr/>
        </p:nvSpPr>
        <p:spPr>
          <a:xfrm>
            <a:off x="678182" y="4470921"/>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TextBox 144">
            <a:extLst>
              <a:ext uri="{FF2B5EF4-FFF2-40B4-BE49-F238E27FC236}">
                <a16:creationId xmlns:a16="http://schemas.microsoft.com/office/drawing/2014/main" id="{AE85AB99-69E7-4F7F-AA61-E4386317931C}"/>
              </a:ext>
            </a:extLst>
          </p:cNvPr>
          <p:cNvSpPr txBox="1"/>
          <p:nvPr/>
        </p:nvSpPr>
        <p:spPr>
          <a:xfrm>
            <a:off x="1475351" y="4533408"/>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YouTube</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47" name="TextBox 146">
            <a:extLst>
              <a:ext uri="{FF2B5EF4-FFF2-40B4-BE49-F238E27FC236}">
                <a16:creationId xmlns:a16="http://schemas.microsoft.com/office/drawing/2014/main" id="{F05D88D5-3A54-4570-AE1D-4D7F0B8EB170}"/>
              </a:ext>
            </a:extLst>
          </p:cNvPr>
          <p:cNvSpPr txBox="1"/>
          <p:nvPr/>
        </p:nvSpPr>
        <p:spPr>
          <a:xfrm>
            <a:off x="1470076" y="4985522"/>
            <a:ext cx="1259645" cy="461665"/>
          </a:xfrm>
          <a:prstGeom prst="rect">
            <a:avLst/>
          </a:prstGeom>
          <a:noFill/>
        </p:spPr>
        <p:txBody>
          <a:bodyPr wrap="square" rtlCol="0">
            <a:spAutoFit/>
          </a:bodyPr>
          <a:lstStyle/>
          <a:p>
            <a:r>
              <a:rPr lang="en-US" sz="2400" dirty="0">
                <a:latin typeface="IBM Plex Sans" panose="020B0503050203000203" pitchFamily="34" charset="0"/>
              </a:rPr>
              <a:t>1,050</a:t>
            </a:r>
            <a:endParaRPr lang="en-GB" sz="2400" dirty="0">
              <a:latin typeface="IBM Plex Sans" panose="020B0503050203000203" pitchFamily="34" charset="0"/>
            </a:endParaRPr>
          </a:p>
        </p:txBody>
      </p:sp>
      <p:sp>
        <p:nvSpPr>
          <p:cNvPr id="149" name="TextBox 148">
            <a:extLst>
              <a:ext uri="{FF2B5EF4-FFF2-40B4-BE49-F238E27FC236}">
                <a16:creationId xmlns:a16="http://schemas.microsoft.com/office/drawing/2014/main" id="{7AD2FD47-88F1-4694-81FF-B88C358C828E}"/>
              </a:ext>
            </a:extLst>
          </p:cNvPr>
          <p:cNvSpPr txBox="1"/>
          <p:nvPr/>
        </p:nvSpPr>
        <p:spPr>
          <a:xfrm>
            <a:off x="2663046" y="4993085"/>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14%</a:t>
            </a:r>
            <a:endParaRPr lang="en-GB" sz="1600" dirty="0">
              <a:solidFill>
                <a:srgbClr val="25B135"/>
              </a:solidFill>
              <a:latin typeface="IBM Plex Sans" panose="020B0503050203000203" pitchFamily="34" charset="0"/>
            </a:endParaRPr>
          </a:p>
        </p:txBody>
      </p:sp>
      <p:pic>
        <p:nvPicPr>
          <p:cNvPr id="151" name="Graphic 150">
            <a:extLst>
              <a:ext uri="{FF2B5EF4-FFF2-40B4-BE49-F238E27FC236}">
                <a16:creationId xmlns:a16="http://schemas.microsoft.com/office/drawing/2014/main" id="{0BFB0B85-0F9D-4C5F-9019-3B40C9585C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85818" y="4771107"/>
            <a:ext cx="481013" cy="481013"/>
          </a:xfrm>
          <a:prstGeom prst="rect">
            <a:avLst/>
          </a:prstGeom>
        </p:spPr>
      </p:pic>
      <p:sp>
        <p:nvSpPr>
          <p:cNvPr id="153" name="Rectangle 152">
            <a:extLst>
              <a:ext uri="{FF2B5EF4-FFF2-40B4-BE49-F238E27FC236}">
                <a16:creationId xmlns:a16="http://schemas.microsoft.com/office/drawing/2014/main" id="{0F2FB3FF-878F-4D7A-A9AC-19FD41BC02C1}"/>
              </a:ext>
            </a:extLst>
          </p:cNvPr>
          <p:cNvSpPr/>
          <p:nvPr/>
        </p:nvSpPr>
        <p:spPr>
          <a:xfrm>
            <a:off x="4543279" y="4470920"/>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TextBox 154">
            <a:extLst>
              <a:ext uri="{FF2B5EF4-FFF2-40B4-BE49-F238E27FC236}">
                <a16:creationId xmlns:a16="http://schemas.microsoft.com/office/drawing/2014/main" id="{201BC916-DF91-4982-BDB5-0D28A1CCC9D8}"/>
              </a:ext>
            </a:extLst>
          </p:cNvPr>
          <p:cNvSpPr txBox="1"/>
          <p:nvPr/>
        </p:nvSpPr>
        <p:spPr>
          <a:xfrm>
            <a:off x="5340448" y="4533407"/>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YouTube</a:t>
            </a:r>
            <a:r>
              <a:rPr lang="en-US" sz="1600" dirty="0">
                <a:solidFill>
                  <a:schemeClr val="bg1">
                    <a:lumMod val="50000"/>
                  </a:schemeClr>
                </a:solidFill>
                <a:latin typeface="IBM Plex Sans" panose="020B0503050203000203" pitchFamily="34" charset="0"/>
              </a:rPr>
              <a:t> Views</a:t>
            </a:r>
            <a:endParaRPr lang="en-GB" sz="1600" dirty="0">
              <a:solidFill>
                <a:schemeClr val="bg1">
                  <a:lumMod val="50000"/>
                </a:schemeClr>
              </a:solidFill>
              <a:latin typeface="IBM Plex Sans" panose="020B0503050203000203" pitchFamily="34" charset="0"/>
            </a:endParaRPr>
          </a:p>
        </p:txBody>
      </p:sp>
      <p:sp>
        <p:nvSpPr>
          <p:cNvPr id="157" name="TextBox 156">
            <a:extLst>
              <a:ext uri="{FF2B5EF4-FFF2-40B4-BE49-F238E27FC236}">
                <a16:creationId xmlns:a16="http://schemas.microsoft.com/office/drawing/2014/main" id="{FEF6E481-2C67-40C9-AE04-62C15E6562F7}"/>
              </a:ext>
            </a:extLst>
          </p:cNvPr>
          <p:cNvSpPr txBox="1"/>
          <p:nvPr/>
        </p:nvSpPr>
        <p:spPr>
          <a:xfrm>
            <a:off x="5335173" y="4985521"/>
            <a:ext cx="1259645" cy="461665"/>
          </a:xfrm>
          <a:prstGeom prst="rect">
            <a:avLst/>
          </a:prstGeom>
          <a:noFill/>
        </p:spPr>
        <p:txBody>
          <a:bodyPr wrap="square" rtlCol="0">
            <a:spAutoFit/>
          </a:bodyPr>
          <a:lstStyle/>
          <a:p>
            <a:r>
              <a:rPr lang="en-US" sz="2400" dirty="0">
                <a:latin typeface="IBM Plex Sans" panose="020B0503050203000203" pitchFamily="34" charset="0"/>
              </a:rPr>
              <a:t>36,000</a:t>
            </a:r>
            <a:endParaRPr lang="en-GB" sz="2400" dirty="0">
              <a:latin typeface="IBM Plex Sans" panose="020B0503050203000203" pitchFamily="34" charset="0"/>
            </a:endParaRPr>
          </a:p>
        </p:txBody>
      </p:sp>
      <p:sp>
        <p:nvSpPr>
          <p:cNvPr id="159" name="TextBox 158">
            <a:extLst>
              <a:ext uri="{FF2B5EF4-FFF2-40B4-BE49-F238E27FC236}">
                <a16:creationId xmlns:a16="http://schemas.microsoft.com/office/drawing/2014/main" id="{31BD48A2-83F9-4936-96A8-D38EABDBBFA7}"/>
              </a:ext>
            </a:extLst>
          </p:cNvPr>
          <p:cNvSpPr txBox="1"/>
          <p:nvPr/>
        </p:nvSpPr>
        <p:spPr>
          <a:xfrm>
            <a:off x="6528143" y="4993084"/>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9%</a:t>
            </a:r>
            <a:endParaRPr lang="en-GB" sz="1600" dirty="0">
              <a:solidFill>
                <a:srgbClr val="25B135"/>
              </a:solidFill>
              <a:latin typeface="IBM Plex Sans" panose="020B0503050203000203" pitchFamily="34" charset="0"/>
            </a:endParaRPr>
          </a:p>
        </p:txBody>
      </p:sp>
      <p:pic>
        <p:nvPicPr>
          <p:cNvPr id="161" name="Graphic 160">
            <a:extLst>
              <a:ext uri="{FF2B5EF4-FFF2-40B4-BE49-F238E27FC236}">
                <a16:creationId xmlns:a16="http://schemas.microsoft.com/office/drawing/2014/main" id="{BF34BEB6-2A5D-4A8C-8741-725942C2EE2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750915" y="4771106"/>
            <a:ext cx="481013" cy="481013"/>
          </a:xfrm>
          <a:prstGeom prst="rect">
            <a:avLst/>
          </a:prstGeom>
        </p:spPr>
      </p:pic>
      <p:sp>
        <p:nvSpPr>
          <p:cNvPr id="163" name="Rectangle 162">
            <a:extLst>
              <a:ext uri="{FF2B5EF4-FFF2-40B4-BE49-F238E27FC236}">
                <a16:creationId xmlns:a16="http://schemas.microsoft.com/office/drawing/2014/main" id="{7BF1E6B1-AD1F-40CE-AD37-859BB1CCCA9C}"/>
              </a:ext>
            </a:extLst>
          </p:cNvPr>
          <p:cNvSpPr/>
          <p:nvPr/>
        </p:nvSpPr>
        <p:spPr>
          <a:xfrm>
            <a:off x="8408374" y="4470920"/>
            <a:ext cx="3078480" cy="1124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AA049B3F-66F9-4D5A-B55F-C03784B0861C}"/>
              </a:ext>
            </a:extLst>
          </p:cNvPr>
          <p:cNvSpPr txBox="1"/>
          <p:nvPr/>
        </p:nvSpPr>
        <p:spPr>
          <a:xfrm>
            <a:off x="9205543" y="4533407"/>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Telegram</a:t>
            </a:r>
            <a:r>
              <a:rPr lang="en-US" sz="1600" dirty="0">
                <a:solidFill>
                  <a:schemeClr val="bg1">
                    <a:lumMod val="50000"/>
                  </a:schemeClr>
                </a:solidFill>
                <a:latin typeface="IBM Plex Sans" panose="020B0503050203000203" pitchFamily="34" charset="0"/>
              </a:rPr>
              <a:t> Subscribers</a:t>
            </a:r>
            <a:endParaRPr lang="en-GB" sz="1600" dirty="0">
              <a:solidFill>
                <a:schemeClr val="bg1">
                  <a:lumMod val="50000"/>
                </a:schemeClr>
              </a:solidFill>
              <a:latin typeface="IBM Plex Sans" panose="020B0503050203000203" pitchFamily="34" charset="0"/>
            </a:endParaRPr>
          </a:p>
        </p:txBody>
      </p:sp>
      <p:sp>
        <p:nvSpPr>
          <p:cNvPr id="167" name="TextBox 166">
            <a:extLst>
              <a:ext uri="{FF2B5EF4-FFF2-40B4-BE49-F238E27FC236}">
                <a16:creationId xmlns:a16="http://schemas.microsoft.com/office/drawing/2014/main" id="{1BC6A9B8-3FE8-4453-9034-B3FFFFD1E36F}"/>
              </a:ext>
            </a:extLst>
          </p:cNvPr>
          <p:cNvSpPr txBox="1"/>
          <p:nvPr/>
        </p:nvSpPr>
        <p:spPr>
          <a:xfrm>
            <a:off x="9200268" y="4985521"/>
            <a:ext cx="1259645" cy="461665"/>
          </a:xfrm>
          <a:prstGeom prst="rect">
            <a:avLst/>
          </a:prstGeom>
          <a:noFill/>
        </p:spPr>
        <p:txBody>
          <a:bodyPr wrap="square" rtlCol="0">
            <a:spAutoFit/>
          </a:bodyPr>
          <a:lstStyle/>
          <a:p>
            <a:r>
              <a:rPr lang="en-US" sz="2400" dirty="0">
                <a:latin typeface="IBM Plex Sans" panose="020B0503050203000203" pitchFamily="34" charset="0"/>
              </a:rPr>
              <a:t>10,000</a:t>
            </a:r>
            <a:endParaRPr lang="en-GB" sz="2400" dirty="0">
              <a:latin typeface="IBM Plex Sans" panose="020B0503050203000203" pitchFamily="34" charset="0"/>
            </a:endParaRPr>
          </a:p>
        </p:txBody>
      </p:sp>
      <p:sp>
        <p:nvSpPr>
          <p:cNvPr id="169" name="TextBox 168">
            <a:extLst>
              <a:ext uri="{FF2B5EF4-FFF2-40B4-BE49-F238E27FC236}">
                <a16:creationId xmlns:a16="http://schemas.microsoft.com/office/drawing/2014/main" id="{F2D5280F-F954-4744-B622-BCF2D83A5B82}"/>
              </a:ext>
            </a:extLst>
          </p:cNvPr>
          <p:cNvSpPr txBox="1"/>
          <p:nvPr/>
        </p:nvSpPr>
        <p:spPr>
          <a:xfrm>
            <a:off x="10393238" y="4993084"/>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71" name="Graphic 170">
            <a:extLst>
              <a:ext uri="{FF2B5EF4-FFF2-40B4-BE49-F238E27FC236}">
                <a16:creationId xmlns:a16="http://schemas.microsoft.com/office/drawing/2014/main" id="{F2355405-87D9-4D59-A418-7A263D9020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616010" y="4771106"/>
            <a:ext cx="481013" cy="481013"/>
          </a:xfrm>
          <a:prstGeom prst="rect">
            <a:avLst/>
          </a:prstGeom>
        </p:spPr>
      </p:pic>
    </p:spTree>
    <p:extLst>
      <p:ext uri="{BB962C8B-B14F-4D97-AF65-F5344CB8AC3E}">
        <p14:creationId xmlns:p14="http://schemas.microsoft.com/office/powerpoint/2010/main" val="155757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Engagement: Twitter: Q4 2020</a:t>
            </a:r>
            <a:endParaRPr lang="en-GB" sz="4000" dirty="0">
              <a:solidFill>
                <a:srgbClr val="25B135"/>
              </a:solidFill>
              <a:latin typeface="IBM Plex Sans" panose="020B0503050203000203" pitchFamily="34" charset="0"/>
            </a:endParaRPr>
          </a:p>
        </p:txBody>
      </p:sp>
      <p:sp>
        <p:nvSpPr>
          <p:cNvPr id="103" name="Rectangle 102">
            <a:extLst>
              <a:ext uri="{FF2B5EF4-FFF2-40B4-BE49-F238E27FC236}">
                <a16:creationId xmlns:a16="http://schemas.microsoft.com/office/drawing/2014/main" id="{1CCFD444-9A7A-461E-A680-D91C29A5FC27}"/>
              </a:ext>
            </a:extLst>
          </p:cNvPr>
          <p:cNvSpPr/>
          <p:nvPr/>
        </p:nvSpPr>
        <p:spPr>
          <a:xfrm>
            <a:off x="8421853" y="1627161"/>
            <a:ext cx="3078480" cy="1124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TextBox 104">
            <a:extLst>
              <a:ext uri="{FF2B5EF4-FFF2-40B4-BE49-F238E27FC236}">
                <a16:creationId xmlns:a16="http://schemas.microsoft.com/office/drawing/2014/main" id="{7BF86C6C-5761-4D4C-B462-8AD2F025A350}"/>
              </a:ext>
            </a:extLst>
          </p:cNvPr>
          <p:cNvSpPr txBox="1"/>
          <p:nvPr/>
        </p:nvSpPr>
        <p:spPr>
          <a:xfrm>
            <a:off x="9219022" y="1689648"/>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Twitter</a:t>
            </a:r>
            <a:r>
              <a:rPr lang="en-US" sz="1600" dirty="0">
                <a:solidFill>
                  <a:schemeClr val="bg1">
                    <a:lumMod val="50000"/>
                  </a:schemeClr>
                </a:solidFill>
                <a:latin typeface="IBM Plex Sans" panose="020B0503050203000203" pitchFamily="34" charset="0"/>
              </a:rPr>
              <a:t> Followers</a:t>
            </a:r>
            <a:endParaRPr lang="en-GB" sz="1600" dirty="0">
              <a:solidFill>
                <a:schemeClr val="bg1">
                  <a:lumMod val="50000"/>
                </a:schemeClr>
              </a:solidFill>
              <a:latin typeface="IBM Plex Sans" panose="020B0503050203000203" pitchFamily="34" charset="0"/>
            </a:endParaRPr>
          </a:p>
        </p:txBody>
      </p:sp>
      <p:sp>
        <p:nvSpPr>
          <p:cNvPr id="107" name="TextBox 106">
            <a:extLst>
              <a:ext uri="{FF2B5EF4-FFF2-40B4-BE49-F238E27FC236}">
                <a16:creationId xmlns:a16="http://schemas.microsoft.com/office/drawing/2014/main" id="{FC85FD95-32C9-4C11-BF49-F7609093F1A3}"/>
              </a:ext>
            </a:extLst>
          </p:cNvPr>
          <p:cNvSpPr txBox="1"/>
          <p:nvPr/>
        </p:nvSpPr>
        <p:spPr>
          <a:xfrm>
            <a:off x="9213747" y="2141762"/>
            <a:ext cx="1259645" cy="461665"/>
          </a:xfrm>
          <a:prstGeom prst="rect">
            <a:avLst/>
          </a:prstGeom>
          <a:noFill/>
        </p:spPr>
        <p:txBody>
          <a:bodyPr wrap="square" rtlCol="0">
            <a:spAutoFit/>
          </a:bodyPr>
          <a:lstStyle/>
          <a:p>
            <a:r>
              <a:rPr lang="en-US" sz="2400" dirty="0">
                <a:latin typeface="IBM Plex Sans" panose="020B0503050203000203" pitchFamily="34" charset="0"/>
              </a:rPr>
              <a:t>724</a:t>
            </a:r>
            <a:endParaRPr lang="en-GB" sz="2400" dirty="0">
              <a:latin typeface="IBM Plex Sans" panose="020B0503050203000203" pitchFamily="34" charset="0"/>
            </a:endParaRPr>
          </a:p>
        </p:txBody>
      </p:sp>
      <p:sp>
        <p:nvSpPr>
          <p:cNvPr id="109" name="TextBox 108">
            <a:extLst>
              <a:ext uri="{FF2B5EF4-FFF2-40B4-BE49-F238E27FC236}">
                <a16:creationId xmlns:a16="http://schemas.microsoft.com/office/drawing/2014/main" id="{202E579E-990C-46BC-9B5C-549DFF961687}"/>
              </a:ext>
            </a:extLst>
          </p:cNvPr>
          <p:cNvSpPr txBox="1"/>
          <p:nvPr/>
        </p:nvSpPr>
        <p:spPr>
          <a:xfrm>
            <a:off x="10406717" y="2149325"/>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11" name="Graphic 110">
            <a:extLst>
              <a:ext uri="{FF2B5EF4-FFF2-40B4-BE49-F238E27FC236}">
                <a16:creationId xmlns:a16="http://schemas.microsoft.com/office/drawing/2014/main" id="{502D427A-67EF-4CBD-AD25-04B5055F6A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29489" y="1927347"/>
            <a:ext cx="481013" cy="481013"/>
          </a:xfrm>
          <a:prstGeom prst="rect">
            <a:avLst/>
          </a:prstGeom>
        </p:spPr>
      </p:pic>
      <p:sp>
        <p:nvSpPr>
          <p:cNvPr id="133" name="Rectangle 132">
            <a:extLst>
              <a:ext uri="{FF2B5EF4-FFF2-40B4-BE49-F238E27FC236}">
                <a16:creationId xmlns:a16="http://schemas.microsoft.com/office/drawing/2014/main" id="{C7F5CC7F-9C5A-4DFD-91A4-B5A04877B728}"/>
              </a:ext>
            </a:extLst>
          </p:cNvPr>
          <p:cNvSpPr/>
          <p:nvPr/>
        </p:nvSpPr>
        <p:spPr>
          <a:xfrm>
            <a:off x="8421852" y="3046888"/>
            <a:ext cx="3078480" cy="1124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7F82FAA3-4B7E-4218-BF85-0269081E3376}"/>
              </a:ext>
            </a:extLst>
          </p:cNvPr>
          <p:cNvSpPr txBox="1"/>
          <p:nvPr/>
        </p:nvSpPr>
        <p:spPr>
          <a:xfrm>
            <a:off x="9219021" y="3109375"/>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Twitter</a:t>
            </a:r>
            <a:r>
              <a:rPr lang="en-US" sz="1600" dirty="0">
                <a:solidFill>
                  <a:schemeClr val="bg1">
                    <a:lumMod val="50000"/>
                  </a:schemeClr>
                </a:solidFill>
                <a:latin typeface="IBM Plex Sans" panose="020B0503050203000203" pitchFamily="34" charset="0"/>
              </a:rPr>
              <a:t> Engagement</a:t>
            </a:r>
            <a:endParaRPr lang="en-GB" sz="1600" dirty="0">
              <a:solidFill>
                <a:schemeClr val="bg1">
                  <a:lumMod val="50000"/>
                </a:schemeClr>
              </a:solidFill>
              <a:latin typeface="IBM Plex Sans" panose="020B0503050203000203" pitchFamily="34" charset="0"/>
            </a:endParaRPr>
          </a:p>
        </p:txBody>
      </p:sp>
      <p:sp>
        <p:nvSpPr>
          <p:cNvPr id="137" name="TextBox 136">
            <a:extLst>
              <a:ext uri="{FF2B5EF4-FFF2-40B4-BE49-F238E27FC236}">
                <a16:creationId xmlns:a16="http://schemas.microsoft.com/office/drawing/2014/main" id="{D9656B5E-78B0-4725-8761-88E1E16E2BCB}"/>
              </a:ext>
            </a:extLst>
          </p:cNvPr>
          <p:cNvSpPr txBox="1"/>
          <p:nvPr/>
        </p:nvSpPr>
        <p:spPr>
          <a:xfrm>
            <a:off x="9213746" y="3561489"/>
            <a:ext cx="1259645" cy="461665"/>
          </a:xfrm>
          <a:prstGeom prst="rect">
            <a:avLst/>
          </a:prstGeom>
          <a:noFill/>
        </p:spPr>
        <p:txBody>
          <a:bodyPr wrap="square" rtlCol="0">
            <a:spAutoFit/>
          </a:bodyPr>
          <a:lstStyle/>
          <a:p>
            <a:r>
              <a:rPr lang="en-US" sz="2400" dirty="0">
                <a:latin typeface="IBM Plex Sans" panose="020B0503050203000203" pitchFamily="34" charset="0"/>
              </a:rPr>
              <a:t>17,052</a:t>
            </a:r>
            <a:endParaRPr lang="en-GB" sz="2400" dirty="0">
              <a:latin typeface="IBM Plex Sans" panose="020B0503050203000203" pitchFamily="34" charset="0"/>
            </a:endParaRPr>
          </a:p>
        </p:txBody>
      </p:sp>
      <p:sp>
        <p:nvSpPr>
          <p:cNvPr id="139" name="TextBox 138">
            <a:extLst>
              <a:ext uri="{FF2B5EF4-FFF2-40B4-BE49-F238E27FC236}">
                <a16:creationId xmlns:a16="http://schemas.microsoft.com/office/drawing/2014/main" id="{777E50F4-70AE-4FB4-B251-EB246D6FAE84}"/>
              </a:ext>
            </a:extLst>
          </p:cNvPr>
          <p:cNvSpPr txBox="1"/>
          <p:nvPr/>
        </p:nvSpPr>
        <p:spPr>
          <a:xfrm>
            <a:off x="10406716" y="3569052"/>
            <a:ext cx="1093617" cy="420051"/>
          </a:xfrm>
          <a:prstGeom prst="rect">
            <a:avLst/>
          </a:prstGeom>
          <a:noFill/>
        </p:spPr>
        <p:txBody>
          <a:bodyPr wrap="square" rtlCol="0">
            <a:spAutoFit/>
          </a:bodyPr>
          <a:lstStyle/>
          <a:p>
            <a:pPr>
              <a:lnSpc>
                <a:spcPct val="150000"/>
              </a:lnSpc>
            </a:pPr>
            <a:r>
              <a:rPr lang="en-GB" sz="1600" b="0" i="0" dirty="0">
                <a:solidFill>
                  <a:srgbClr val="25B135"/>
                </a:solidFill>
                <a:effectLst/>
                <a:latin typeface="Wingdings 3" panose="05040102010807070707" pitchFamily="18" charset="2"/>
              </a:rPr>
              <a:t>p</a:t>
            </a:r>
            <a:r>
              <a:rPr lang="en-US" sz="1600" dirty="0">
                <a:solidFill>
                  <a:srgbClr val="25B135"/>
                </a:solidFill>
                <a:latin typeface="IBM Plex Sans" panose="020B0503050203000203" pitchFamily="34" charset="0"/>
              </a:rPr>
              <a:t>28%</a:t>
            </a:r>
            <a:endParaRPr lang="en-GB" sz="1600" dirty="0">
              <a:solidFill>
                <a:srgbClr val="25B135"/>
              </a:solidFill>
              <a:latin typeface="IBM Plex Sans" panose="020B0503050203000203" pitchFamily="34" charset="0"/>
            </a:endParaRPr>
          </a:p>
        </p:txBody>
      </p:sp>
      <p:pic>
        <p:nvPicPr>
          <p:cNvPr id="141" name="Graphic 140">
            <a:extLst>
              <a:ext uri="{FF2B5EF4-FFF2-40B4-BE49-F238E27FC236}">
                <a16:creationId xmlns:a16="http://schemas.microsoft.com/office/drawing/2014/main" id="{1EBA7FBB-FF95-4933-87DC-E1B8FBDDD6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29488" y="3347074"/>
            <a:ext cx="481013" cy="481013"/>
          </a:xfrm>
          <a:prstGeom prst="rect">
            <a:avLst/>
          </a:prstGeom>
        </p:spPr>
      </p:pic>
      <p:sp>
        <p:nvSpPr>
          <p:cNvPr id="163" name="Rectangle 162">
            <a:extLst>
              <a:ext uri="{FF2B5EF4-FFF2-40B4-BE49-F238E27FC236}">
                <a16:creationId xmlns:a16="http://schemas.microsoft.com/office/drawing/2014/main" id="{7BF1E6B1-AD1F-40CE-AD37-859BB1CCCA9C}"/>
              </a:ext>
            </a:extLst>
          </p:cNvPr>
          <p:cNvSpPr/>
          <p:nvPr/>
        </p:nvSpPr>
        <p:spPr>
          <a:xfrm>
            <a:off x="8408374" y="4470920"/>
            <a:ext cx="3078480" cy="11248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TextBox 164">
            <a:extLst>
              <a:ext uri="{FF2B5EF4-FFF2-40B4-BE49-F238E27FC236}">
                <a16:creationId xmlns:a16="http://schemas.microsoft.com/office/drawing/2014/main" id="{AA049B3F-66F9-4D5A-B55F-C03784B0861C}"/>
              </a:ext>
            </a:extLst>
          </p:cNvPr>
          <p:cNvSpPr txBox="1"/>
          <p:nvPr/>
        </p:nvSpPr>
        <p:spPr>
          <a:xfrm>
            <a:off x="9205543" y="4533407"/>
            <a:ext cx="2281311" cy="421397"/>
          </a:xfrm>
          <a:prstGeom prst="rect">
            <a:avLst/>
          </a:prstGeom>
          <a:noFill/>
        </p:spPr>
        <p:txBody>
          <a:bodyPr wrap="square" rtlCol="0">
            <a:spAutoFit/>
          </a:bodyPr>
          <a:lstStyle/>
          <a:p>
            <a:pPr>
              <a:lnSpc>
                <a:spcPct val="150000"/>
              </a:lnSpc>
            </a:pPr>
            <a:r>
              <a:rPr lang="en-US" sz="1600" dirty="0">
                <a:latin typeface="IBM Plex Sans" panose="020B0503050203000203" pitchFamily="34" charset="0"/>
              </a:rPr>
              <a:t>Twitter</a:t>
            </a:r>
            <a:r>
              <a:rPr lang="en-US" sz="1600" dirty="0">
                <a:solidFill>
                  <a:schemeClr val="bg1">
                    <a:lumMod val="50000"/>
                  </a:schemeClr>
                </a:solidFill>
                <a:latin typeface="IBM Plex Sans" panose="020B0503050203000203" pitchFamily="34" charset="0"/>
              </a:rPr>
              <a:t> Likes</a:t>
            </a:r>
            <a:endParaRPr lang="en-GB" sz="1600" dirty="0">
              <a:solidFill>
                <a:schemeClr val="bg1">
                  <a:lumMod val="50000"/>
                </a:schemeClr>
              </a:solidFill>
              <a:latin typeface="IBM Plex Sans" panose="020B0503050203000203" pitchFamily="34" charset="0"/>
            </a:endParaRPr>
          </a:p>
        </p:txBody>
      </p:sp>
      <p:sp>
        <p:nvSpPr>
          <p:cNvPr id="167" name="TextBox 166">
            <a:extLst>
              <a:ext uri="{FF2B5EF4-FFF2-40B4-BE49-F238E27FC236}">
                <a16:creationId xmlns:a16="http://schemas.microsoft.com/office/drawing/2014/main" id="{1BC6A9B8-3FE8-4453-9034-B3FFFFD1E36F}"/>
              </a:ext>
            </a:extLst>
          </p:cNvPr>
          <p:cNvSpPr txBox="1"/>
          <p:nvPr/>
        </p:nvSpPr>
        <p:spPr>
          <a:xfrm>
            <a:off x="9200268" y="4985521"/>
            <a:ext cx="1259645" cy="461665"/>
          </a:xfrm>
          <a:prstGeom prst="rect">
            <a:avLst/>
          </a:prstGeom>
          <a:noFill/>
        </p:spPr>
        <p:txBody>
          <a:bodyPr wrap="square" rtlCol="0">
            <a:spAutoFit/>
          </a:bodyPr>
          <a:lstStyle/>
          <a:p>
            <a:r>
              <a:rPr lang="en-US" sz="2400" dirty="0">
                <a:latin typeface="IBM Plex Sans" panose="020B0503050203000203" pitchFamily="34" charset="0"/>
              </a:rPr>
              <a:t>172</a:t>
            </a:r>
            <a:endParaRPr lang="en-GB" sz="2400" dirty="0">
              <a:latin typeface="IBM Plex Sans" panose="020B0503050203000203" pitchFamily="34" charset="0"/>
            </a:endParaRPr>
          </a:p>
        </p:txBody>
      </p:sp>
      <p:sp>
        <p:nvSpPr>
          <p:cNvPr id="169" name="TextBox 168">
            <a:extLst>
              <a:ext uri="{FF2B5EF4-FFF2-40B4-BE49-F238E27FC236}">
                <a16:creationId xmlns:a16="http://schemas.microsoft.com/office/drawing/2014/main" id="{F2D5280F-F954-4744-B622-BCF2D83A5B82}"/>
              </a:ext>
            </a:extLst>
          </p:cNvPr>
          <p:cNvSpPr txBox="1"/>
          <p:nvPr/>
        </p:nvSpPr>
        <p:spPr>
          <a:xfrm>
            <a:off x="10393238" y="4993084"/>
            <a:ext cx="1093617" cy="420051"/>
          </a:xfrm>
          <a:prstGeom prst="rect">
            <a:avLst/>
          </a:prstGeom>
          <a:noFill/>
        </p:spPr>
        <p:txBody>
          <a:bodyPr wrap="square" rtlCol="0">
            <a:spAutoFit/>
          </a:bodyPr>
          <a:lstStyle/>
          <a:p>
            <a:pPr>
              <a:lnSpc>
                <a:spcPct val="150000"/>
              </a:lnSpc>
            </a:pPr>
            <a:r>
              <a:rPr lang="en-GB" sz="1600" b="0" i="0" dirty="0">
                <a:solidFill>
                  <a:srgbClr val="FF0000"/>
                </a:solidFill>
                <a:effectLst/>
                <a:latin typeface="Wingdings 3" panose="05040102010807070707" pitchFamily="18" charset="2"/>
              </a:rPr>
              <a:t>q</a:t>
            </a:r>
            <a:r>
              <a:rPr lang="en-US" sz="1600" dirty="0">
                <a:solidFill>
                  <a:srgbClr val="FF0000"/>
                </a:solidFill>
                <a:latin typeface="IBM Plex Sans" panose="020B0503050203000203" pitchFamily="34" charset="0"/>
              </a:rPr>
              <a:t>5%</a:t>
            </a:r>
            <a:endParaRPr lang="en-GB" sz="1600" dirty="0">
              <a:solidFill>
                <a:srgbClr val="FF0000"/>
              </a:solidFill>
              <a:latin typeface="IBM Plex Sans" panose="020B0503050203000203" pitchFamily="34" charset="0"/>
            </a:endParaRPr>
          </a:p>
        </p:txBody>
      </p:sp>
      <p:pic>
        <p:nvPicPr>
          <p:cNvPr id="171" name="Graphic 170">
            <a:extLst>
              <a:ext uri="{FF2B5EF4-FFF2-40B4-BE49-F238E27FC236}">
                <a16:creationId xmlns:a16="http://schemas.microsoft.com/office/drawing/2014/main" id="{F2355405-87D9-4D59-A418-7A263D9020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16010" y="4771106"/>
            <a:ext cx="481013" cy="481013"/>
          </a:xfrm>
          <a:prstGeom prst="rect">
            <a:avLst/>
          </a:prstGeom>
        </p:spPr>
      </p:pic>
      <p:sp>
        <p:nvSpPr>
          <p:cNvPr id="2" name="TextBox 1">
            <a:extLst>
              <a:ext uri="{FF2B5EF4-FFF2-40B4-BE49-F238E27FC236}">
                <a16:creationId xmlns:a16="http://schemas.microsoft.com/office/drawing/2014/main" id="{D2C96337-0FA3-4325-883A-26C7C93EA0AF}"/>
              </a:ext>
            </a:extLst>
          </p:cNvPr>
          <p:cNvSpPr txBox="1"/>
          <p:nvPr/>
        </p:nvSpPr>
        <p:spPr>
          <a:xfrm>
            <a:off x="691663" y="1618204"/>
            <a:ext cx="6930096" cy="1293559"/>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endParaRPr lang="en-GB" dirty="0">
              <a:solidFill>
                <a:schemeClr val="bg1">
                  <a:lumMod val="50000"/>
                </a:schemeClr>
              </a:solidFill>
              <a:latin typeface="IBM Plex Sans" panose="020B0503050203000203" pitchFamily="34" charset="0"/>
            </a:endParaRPr>
          </a:p>
        </p:txBody>
      </p:sp>
      <p:sp>
        <p:nvSpPr>
          <p:cNvPr id="6" name="TextBox 5">
            <a:extLst>
              <a:ext uri="{FF2B5EF4-FFF2-40B4-BE49-F238E27FC236}">
                <a16:creationId xmlns:a16="http://schemas.microsoft.com/office/drawing/2014/main" id="{E11430DB-4B32-4941-910B-636AD72E51BD}"/>
              </a:ext>
            </a:extLst>
          </p:cNvPr>
          <p:cNvSpPr txBox="1"/>
          <p:nvPr/>
        </p:nvSpPr>
        <p:spPr>
          <a:xfrm>
            <a:off x="691663" y="3118048"/>
            <a:ext cx="2672023" cy="2124556"/>
          </a:xfrm>
          <a:prstGeom prst="rect">
            <a:avLst/>
          </a:prstGeom>
          <a:noFill/>
        </p:spPr>
        <p:txBody>
          <a:bodyPr wrap="square" rtlCol="0">
            <a:spAutoFit/>
          </a:bodyPr>
          <a:lstStyle/>
          <a:p>
            <a:pPr marL="285750" indent="-285750">
              <a:lnSpc>
                <a:spcPct val="150000"/>
              </a:lnSpc>
              <a:buClr>
                <a:srgbClr val="25B135"/>
              </a:buClr>
              <a:buSzPct val="140000"/>
              <a:buFont typeface="Arial" panose="020B0604020202020204" pitchFamily="34" charset="0"/>
              <a:buChar char="•"/>
            </a:pPr>
            <a:r>
              <a:rPr lang="en-GB" i="0" dirty="0">
                <a:solidFill>
                  <a:schemeClr val="bg1">
                    <a:lumMod val="50000"/>
                  </a:schemeClr>
                </a:solidFill>
                <a:effectLst/>
                <a:latin typeface="IBM Plex Sans" panose="020B0503050203000203" pitchFamily="34" charset="0"/>
              </a:rPr>
              <a:t>Pulse</a:t>
            </a:r>
          </a:p>
          <a:p>
            <a:pPr marL="285750" indent="-285750">
              <a:lnSpc>
                <a:spcPct val="150000"/>
              </a:lnSpc>
              <a:buClr>
                <a:srgbClr val="25B135"/>
              </a:buClr>
              <a:buSzPct val="140000"/>
              <a:buFont typeface="Arial" panose="020B0604020202020204" pitchFamily="34" charset="0"/>
              <a:buChar char="•"/>
            </a:pPr>
            <a:r>
              <a:rPr lang="en-GB" dirty="0">
                <a:solidFill>
                  <a:schemeClr val="bg1">
                    <a:lumMod val="50000"/>
                  </a:schemeClr>
                </a:solidFill>
                <a:latin typeface="IBM Plex Sans" panose="020B0503050203000203" pitchFamily="34" charset="0"/>
              </a:rPr>
              <a:t>Development</a:t>
            </a:r>
          </a:p>
          <a:p>
            <a:pPr marL="285750" indent="-285750">
              <a:lnSpc>
                <a:spcPct val="150000"/>
              </a:lnSpc>
              <a:buClr>
                <a:srgbClr val="25B135"/>
              </a:buClr>
              <a:buSzPct val="140000"/>
              <a:buFont typeface="Arial" panose="020B0604020202020204" pitchFamily="34" charset="0"/>
              <a:buChar char="•"/>
            </a:pPr>
            <a:r>
              <a:rPr lang="en-GB" dirty="0">
                <a:solidFill>
                  <a:schemeClr val="bg1">
                    <a:lumMod val="50000"/>
                  </a:schemeClr>
                </a:solidFill>
                <a:latin typeface="IBM Plex Sans" panose="020B0503050203000203" pitchFamily="34" charset="0"/>
              </a:rPr>
              <a:t>Ops</a:t>
            </a:r>
          </a:p>
          <a:p>
            <a:pPr marL="285750" indent="-285750">
              <a:lnSpc>
                <a:spcPct val="150000"/>
              </a:lnSpc>
              <a:buClr>
                <a:srgbClr val="25B135"/>
              </a:buClr>
              <a:buSzPct val="140000"/>
              <a:buFont typeface="Arial" panose="020B0604020202020204" pitchFamily="34" charset="0"/>
              <a:buChar char="•"/>
            </a:pPr>
            <a:r>
              <a:rPr lang="en-GB" dirty="0">
                <a:solidFill>
                  <a:schemeClr val="bg1">
                    <a:lumMod val="50000"/>
                  </a:schemeClr>
                </a:solidFill>
                <a:latin typeface="IBM Plex Sans" panose="020B0503050203000203" pitchFamily="34" charset="0"/>
              </a:rPr>
              <a:t>Growth</a:t>
            </a:r>
          </a:p>
          <a:p>
            <a:pPr marL="285750" indent="-285750">
              <a:lnSpc>
                <a:spcPct val="150000"/>
              </a:lnSpc>
              <a:buClr>
                <a:srgbClr val="25B135"/>
              </a:buClr>
              <a:buSzPct val="140000"/>
              <a:buFont typeface="Arial" panose="020B0604020202020204" pitchFamily="34" charset="0"/>
              <a:buChar char="•"/>
            </a:pPr>
            <a:r>
              <a:rPr lang="en-GB" dirty="0">
                <a:solidFill>
                  <a:schemeClr val="bg1">
                    <a:lumMod val="50000"/>
                  </a:schemeClr>
                </a:solidFill>
                <a:latin typeface="IBM Plex Sans" panose="020B0503050203000203" pitchFamily="34" charset="0"/>
              </a:rPr>
              <a:t>Support</a:t>
            </a:r>
          </a:p>
        </p:txBody>
      </p:sp>
    </p:spTree>
    <p:extLst>
      <p:ext uri="{BB962C8B-B14F-4D97-AF65-F5344CB8AC3E}">
        <p14:creationId xmlns:p14="http://schemas.microsoft.com/office/powerpoint/2010/main" val="3101510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Connect with Bisq</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5038577" cy="878061"/>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There are many ways you can connect with Bisq. We use a range of platforms, including:</a:t>
            </a:r>
            <a:endParaRPr lang="en-GB" dirty="0">
              <a:solidFill>
                <a:schemeClr val="bg1">
                  <a:lumMod val="50000"/>
                </a:schemeClr>
              </a:solidFill>
              <a:latin typeface="IBM Plex Sans" panose="020B0503050203000203" pitchFamily="34" charset="0"/>
            </a:endParaRPr>
          </a:p>
        </p:txBody>
      </p:sp>
      <p:sp>
        <p:nvSpPr>
          <p:cNvPr id="2" name="TextBox 1">
            <a:extLst>
              <a:ext uri="{FF2B5EF4-FFF2-40B4-BE49-F238E27FC236}">
                <a16:creationId xmlns:a16="http://schemas.microsoft.com/office/drawing/2014/main" id="{A7F298E2-CCA6-4A87-9BFD-17EB845CCF62}"/>
              </a:ext>
            </a:extLst>
          </p:cNvPr>
          <p:cNvSpPr txBox="1"/>
          <p:nvPr/>
        </p:nvSpPr>
        <p:spPr>
          <a:xfrm>
            <a:off x="7380182" y="1643232"/>
            <a:ext cx="4120153" cy="3786549"/>
          </a:xfrm>
          <a:prstGeom prst="rect">
            <a:avLst/>
          </a:prstGeom>
          <a:noFill/>
        </p:spPr>
        <p:txBody>
          <a:bodyPr wrap="square" rtlCol="0">
            <a:spAutoFit/>
          </a:bodyPr>
          <a:lstStyle/>
          <a:p>
            <a:pPr>
              <a:lnSpc>
                <a:spcPct val="150000"/>
              </a:lnSpc>
            </a:pPr>
            <a:r>
              <a:rPr lang="en-US" b="0" i="0" u="sng" dirty="0">
                <a:solidFill>
                  <a:srgbClr val="25B135"/>
                </a:solidFill>
                <a:effectLst/>
                <a:latin typeface="IBM Plex Sans" panose="020B0503050203000203" pitchFamily="34" charset="0"/>
              </a:rPr>
              <a:t>GitHub</a:t>
            </a:r>
          </a:p>
          <a:p>
            <a:pPr>
              <a:lnSpc>
                <a:spcPct val="150000"/>
              </a:lnSpc>
            </a:pPr>
            <a:r>
              <a:rPr lang="en-US" b="0" i="0" u="sng" dirty="0" err="1">
                <a:solidFill>
                  <a:srgbClr val="25B135"/>
                </a:solidFill>
                <a:effectLst/>
                <a:latin typeface="IBM Plex Sans" panose="020B0503050203000203" pitchFamily="34" charset="0"/>
              </a:rPr>
              <a:t>Keybase</a:t>
            </a:r>
            <a:endParaRPr lang="en-US" b="0" i="0" u="sng" dirty="0">
              <a:solidFill>
                <a:srgbClr val="25B135"/>
              </a:solidFill>
              <a:effectLst/>
              <a:latin typeface="IBM Plex Sans" panose="020B0503050203000203" pitchFamily="34" charset="0"/>
            </a:endParaRPr>
          </a:p>
          <a:p>
            <a:pPr>
              <a:lnSpc>
                <a:spcPct val="150000"/>
              </a:lnSpc>
            </a:pPr>
            <a:r>
              <a:rPr lang="en-US" b="0" i="0" u="sng" dirty="0">
                <a:solidFill>
                  <a:srgbClr val="25B135"/>
                </a:solidFill>
                <a:effectLst/>
                <a:latin typeface="IBM Plex Sans" panose="020B0503050203000203" pitchFamily="34" charset="0"/>
              </a:rPr>
              <a:t>Twitter</a:t>
            </a:r>
          </a:p>
          <a:p>
            <a:pPr>
              <a:lnSpc>
                <a:spcPct val="150000"/>
              </a:lnSpc>
            </a:pPr>
            <a:r>
              <a:rPr lang="en-US" b="0" i="0" u="sng" dirty="0">
                <a:solidFill>
                  <a:srgbClr val="25B135"/>
                </a:solidFill>
                <a:effectLst/>
                <a:latin typeface="IBM Plex Sans" panose="020B0503050203000203" pitchFamily="34" charset="0"/>
              </a:rPr>
              <a:t>YouTube</a:t>
            </a:r>
          </a:p>
          <a:p>
            <a:pPr>
              <a:lnSpc>
                <a:spcPct val="150000"/>
              </a:lnSpc>
            </a:pPr>
            <a:r>
              <a:rPr lang="en-US" b="0" i="0" u="sng" dirty="0">
                <a:solidFill>
                  <a:srgbClr val="25B135"/>
                </a:solidFill>
                <a:effectLst/>
                <a:latin typeface="IBM Plex Sans" panose="020B0503050203000203" pitchFamily="34" charset="0"/>
              </a:rPr>
              <a:t>Forum</a:t>
            </a:r>
          </a:p>
          <a:p>
            <a:pPr>
              <a:lnSpc>
                <a:spcPct val="150000"/>
              </a:lnSpc>
            </a:pPr>
            <a:r>
              <a:rPr lang="en-US" b="0" i="0" u="sng" dirty="0" err="1">
                <a:solidFill>
                  <a:srgbClr val="25B135"/>
                </a:solidFill>
                <a:effectLst/>
                <a:latin typeface="IBM Plex Sans" panose="020B0503050203000203" pitchFamily="34" charset="0"/>
              </a:rPr>
              <a:t>Freenode</a:t>
            </a:r>
            <a:r>
              <a:rPr lang="en-US" b="0" i="0" u="sng" dirty="0">
                <a:solidFill>
                  <a:srgbClr val="25B135"/>
                </a:solidFill>
                <a:effectLst/>
                <a:latin typeface="IBM Plex Sans" panose="020B0503050203000203" pitchFamily="34" charset="0"/>
              </a:rPr>
              <a:t> IRC</a:t>
            </a:r>
          </a:p>
          <a:p>
            <a:pPr>
              <a:lnSpc>
                <a:spcPct val="150000"/>
              </a:lnSpc>
            </a:pPr>
            <a:r>
              <a:rPr lang="en-US" b="0" i="0" u="sng" dirty="0">
                <a:solidFill>
                  <a:srgbClr val="25B135"/>
                </a:solidFill>
                <a:effectLst/>
                <a:latin typeface="IBM Plex Sans" panose="020B0503050203000203" pitchFamily="34" charset="0"/>
              </a:rPr>
              <a:t>Reddit</a:t>
            </a:r>
          </a:p>
          <a:p>
            <a:pPr>
              <a:lnSpc>
                <a:spcPct val="150000"/>
              </a:lnSpc>
            </a:pPr>
            <a:r>
              <a:rPr lang="en-US" b="0" i="0" u="sng" dirty="0">
                <a:solidFill>
                  <a:srgbClr val="25B135"/>
                </a:solidFill>
                <a:effectLst/>
                <a:latin typeface="IBM Plex Sans" panose="020B0503050203000203" pitchFamily="34" charset="0"/>
              </a:rPr>
              <a:t>Matrix</a:t>
            </a:r>
          </a:p>
          <a:p>
            <a:pPr>
              <a:lnSpc>
                <a:spcPct val="150000"/>
              </a:lnSpc>
            </a:pPr>
            <a:r>
              <a:rPr lang="en-US" b="0" i="0" u="sng" dirty="0">
                <a:solidFill>
                  <a:srgbClr val="25B135"/>
                </a:solidFill>
                <a:effectLst/>
                <a:latin typeface="IBM Plex Sans" panose="020B0503050203000203" pitchFamily="34" charset="0"/>
              </a:rPr>
              <a:t>Telegram</a:t>
            </a:r>
            <a:endParaRPr lang="en-GB" u="sng" dirty="0">
              <a:solidFill>
                <a:srgbClr val="25B135"/>
              </a:solidFill>
              <a:latin typeface="IBM Plex Sans" panose="020B0503050203000203" pitchFamily="34" charset="0"/>
            </a:endParaRPr>
          </a:p>
        </p:txBody>
      </p:sp>
      <p:pic>
        <p:nvPicPr>
          <p:cNvPr id="7" name="Graphic 6">
            <a:extLst>
              <a:ext uri="{FF2B5EF4-FFF2-40B4-BE49-F238E27FC236}">
                <a16:creationId xmlns:a16="http://schemas.microsoft.com/office/drawing/2014/main" id="{0B0EA5B7-DA5F-42DF-AB11-C2F9D1DDF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400" y="1788381"/>
            <a:ext cx="238085" cy="238085"/>
          </a:xfrm>
          <a:prstGeom prst="rect">
            <a:avLst/>
          </a:prstGeom>
        </p:spPr>
      </p:pic>
      <p:pic>
        <p:nvPicPr>
          <p:cNvPr id="31" name="Graphic 30">
            <a:extLst>
              <a:ext uri="{FF2B5EF4-FFF2-40B4-BE49-F238E27FC236}">
                <a16:creationId xmlns:a16="http://schemas.microsoft.com/office/drawing/2014/main" id="{2C3545D7-CD64-4E79-8523-E69A6E6DD4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10400" y="2203087"/>
            <a:ext cx="238085" cy="238085"/>
          </a:xfrm>
          <a:prstGeom prst="rect">
            <a:avLst/>
          </a:prstGeom>
        </p:spPr>
      </p:pic>
      <p:pic>
        <p:nvPicPr>
          <p:cNvPr id="37" name="Graphic 36">
            <a:extLst>
              <a:ext uri="{FF2B5EF4-FFF2-40B4-BE49-F238E27FC236}">
                <a16:creationId xmlns:a16="http://schemas.microsoft.com/office/drawing/2014/main" id="{078C85AE-E0B2-45A5-B873-33BAFF145B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010400" y="2617793"/>
            <a:ext cx="238085" cy="238085"/>
          </a:xfrm>
          <a:prstGeom prst="rect">
            <a:avLst/>
          </a:prstGeom>
        </p:spPr>
      </p:pic>
      <p:pic>
        <p:nvPicPr>
          <p:cNvPr id="39" name="Graphic 38">
            <a:extLst>
              <a:ext uri="{FF2B5EF4-FFF2-40B4-BE49-F238E27FC236}">
                <a16:creationId xmlns:a16="http://schemas.microsoft.com/office/drawing/2014/main" id="{A4FC6E26-56B3-4EF3-9865-4A2C59604F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10400" y="3032499"/>
            <a:ext cx="238085" cy="238085"/>
          </a:xfrm>
          <a:prstGeom prst="rect">
            <a:avLst/>
          </a:prstGeom>
        </p:spPr>
      </p:pic>
      <p:pic>
        <p:nvPicPr>
          <p:cNvPr id="41" name="Graphic 40">
            <a:extLst>
              <a:ext uri="{FF2B5EF4-FFF2-40B4-BE49-F238E27FC236}">
                <a16:creationId xmlns:a16="http://schemas.microsoft.com/office/drawing/2014/main" id="{AEA773D7-92B2-4074-BF67-C5A89A9725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010400" y="3451389"/>
            <a:ext cx="238085" cy="238085"/>
          </a:xfrm>
          <a:prstGeom prst="rect">
            <a:avLst/>
          </a:prstGeom>
        </p:spPr>
      </p:pic>
      <p:pic>
        <p:nvPicPr>
          <p:cNvPr id="43" name="Graphic 42">
            <a:extLst>
              <a:ext uri="{FF2B5EF4-FFF2-40B4-BE49-F238E27FC236}">
                <a16:creationId xmlns:a16="http://schemas.microsoft.com/office/drawing/2014/main" id="{05900635-2CCE-4BCA-A21C-1794909A48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010400" y="3866095"/>
            <a:ext cx="238085" cy="238085"/>
          </a:xfrm>
          <a:prstGeom prst="rect">
            <a:avLst/>
          </a:prstGeom>
        </p:spPr>
      </p:pic>
      <p:pic>
        <p:nvPicPr>
          <p:cNvPr id="45" name="Graphic 44">
            <a:extLst>
              <a:ext uri="{FF2B5EF4-FFF2-40B4-BE49-F238E27FC236}">
                <a16:creationId xmlns:a16="http://schemas.microsoft.com/office/drawing/2014/main" id="{CB36F954-9740-4985-8195-E4F90F0E50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010400" y="4280801"/>
            <a:ext cx="238085" cy="238085"/>
          </a:xfrm>
          <a:prstGeom prst="rect">
            <a:avLst/>
          </a:prstGeom>
        </p:spPr>
      </p:pic>
      <p:pic>
        <p:nvPicPr>
          <p:cNvPr id="47" name="Graphic 46">
            <a:extLst>
              <a:ext uri="{FF2B5EF4-FFF2-40B4-BE49-F238E27FC236}">
                <a16:creationId xmlns:a16="http://schemas.microsoft.com/office/drawing/2014/main" id="{D6B9F319-A9EA-484C-919F-05C64362E8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010400" y="4695507"/>
            <a:ext cx="238085" cy="238085"/>
          </a:xfrm>
          <a:prstGeom prst="rect">
            <a:avLst/>
          </a:prstGeom>
        </p:spPr>
      </p:pic>
      <p:pic>
        <p:nvPicPr>
          <p:cNvPr id="49" name="Graphic 48">
            <a:extLst>
              <a:ext uri="{FF2B5EF4-FFF2-40B4-BE49-F238E27FC236}">
                <a16:creationId xmlns:a16="http://schemas.microsoft.com/office/drawing/2014/main" id="{6F0C7FF6-6481-4B53-BC30-502AA624A8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010399" y="5110213"/>
            <a:ext cx="238085" cy="238085"/>
          </a:xfrm>
          <a:prstGeom prst="rect">
            <a:avLst/>
          </a:prstGeom>
        </p:spPr>
      </p:pic>
    </p:spTree>
    <p:extLst>
      <p:ext uri="{BB962C8B-B14F-4D97-AF65-F5344CB8AC3E}">
        <p14:creationId xmlns:p14="http://schemas.microsoft.com/office/powerpoint/2010/main" val="1651109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9" y="6401423"/>
            <a:ext cx="641021"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707886"/>
          </a:xfrm>
          <a:prstGeom prst="rect">
            <a:avLst/>
          </a:prstGeom>
          <a:noFill/>
        </p:spPr>
        <p:txBody>
          <a:bodyPr wrap="square" rtlCol="0">
            <a:spAutoFit/>
          </a:bodyPr>
          <a:lstStyle/>
          <a:p>
            <a:pPr algn="ctr"/>
            <a:r>
              <a:rPr lang="en-US" sz="4000" dirty="0">
                <a:latin typeface="IBM Plex Sans" panose="020B0503050203000203" pitchFamily="34" charset="0"/>
              </a:rPr>
              <a:t>Get started</a:t>
            </a:r>
            <a:endParaRPr lang="en-GB" sz="4000" dirty="0">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629947"/>
            <a:ext cx="10781708" cy="923330"/>
          </a:xfrm>
          <a:prstGeom prst="rect">
            <a:avLst/>
          </a:prstGeom>
          <a:noFill/>
        </p:spPr>
        <p:txBody>
          <a:bodyPr wrap="square" rtlCol="0">
            <a:spAutoFit/>
          </a:bodyPr>
          <a:lstStyle/>
          <a:p>
            <a:pPr algn="ctr"/>
            <a:r>
              <a:rPr lang="en-US" i="1" dirty="0">
                <a:latin typeface="IBM Plex Sans" panose="020B0503050203000203" pitchFamily="34" charset="0"/>
              </a:rPr>
              <a:t>Ready to join Bisq and complete your first trade? </a:t>
            </a:r>
          </a:p>
          <a:p>
            <a:pPr algn="ctr"/>
            <a:endParaRPr lang="en-US" dirty="0">
              <a:latin typeface="IBM Plex Sans" panose="020B0503050203000203" pitchFamily="34" charset="0"/>
            </a:endParaRPr>
          </a:p>
          <a:p>
            <a:pPr algn="ctr"/>
            <a:r>
              <a:rPr lang="en-US" dirty="0">
                <a:latin typeface="IBM Plex Sans" panose="020B0503050203000203" pitchFamily="34" charset="0"/>
              </a:rPr>
              <a:t>Download Bisq today to get started…</a:t>
            </a:r>
            <a:endParaRPr lang="en-GB" dirty="0">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4750740" y="3946817"/>
            <a:ext cx="2690517" cy="648406"/>
          </a:xfrm>
          <a:prstGeom prst="roundRect">
            <a:avLst>
              <a:gd name="adj" fmla="val 50000"/>
            </a:avLst>
          </a:prstGeom>
          <a:solidFill>
            <a:srgbClr val="2E2E2E"/>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210072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707886"/>
          </a:xfrm>
          <a:prstGeom prst="rect">
            <a:avLst/>
          </a:prstGeom>
          <a:noFill/>
        </p:spPr>
        <p:txBody>
          <a:bodyPr wrap="square" rtlCol="0">
            <a:spAutoFit/>
          </a:bodyPr>
          <a:lstStyle/>
          <a:p>
            <a:pPr algn="ctr"/>
            <a:r>
              <a:rPr lang="en-US" sz="4000" dirty="0">
                <a:solidFill>
                  <a:schemeClr val="bg1"/>
                </a:solidFill>
                <a:latin typeface="IBM Plex Sans" panose="020B0503050203000203" pitchFamily="34" charset="0"/>
              </a:rPr>
              <a:t>Get started</a:t>
            </a:r>
            <a:endParaRPr lang="en-GB" sz="40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629947"/>
            <a:ext cx="10781708" cy="923330"/>
          </a:xfrm>
          <a:prstGeom prst="rect">
            <a:avLst/>
          </a:prstGeom>
          <a:noFill/>
        </p:spPr>
        <p:txBody>
          <a:bodyPr wrap="square" rtlCol="0">
            <a:spAutoFit/>
          </a:bodyPr>
          <a:lstStyle/>
          <a:p>
            <a:pPr algn="ctr"/>
            <a:r>
              <a:rPr lang="en-US" i="1" dirty="0">
                <a:solidFill>
                  <a:schemeClr val="bg1">
                    <a:alpha val="50000"/>
                  </a:schemeClr>
                </a:solidFill>
                <a:latin typeface="IBM Plex Sans" panose="020B0503050203000203" pitchFamily="34" charset="0"/>
              </a:rPr>
              <a:t>Ready to join Bisq and complete your first trade? </a:t>
            </a:r>
          </a:p>
          <a:p>
            <a:pPr algn="ctr"/>
            <a:endParaRPr lang="en-US" dirty="0">
              <a:solidFill>
                <a:schemeClr val="bg1">
                  <a:alpha val="50000"/>
                </a:schemeClr>
              </a:solidFill>
              <a:latin typeface="IBM Plex Sans" panose="020B0503050203000203" pitchFamily="34" charset="0"/>
            </a:endParaRPr>
          </a:p>
          <a:p>
            <a:pPr algn="ctr"/>
            <a:r>
              <a:rPr lang="en-US" dirty="0">
                <a:solidFill>
                  <a:schemeClr val="bg1">
                    <a:alpha val="50000"/>
                  </a:schemeClr>
                </a:solidFill>
                <a:latin typeface="IBM Plex Sans" panose="020B0503050203000203" pitchFamily="34" charset="0"/>
              </a:rPr>
              <a:t>Download Bisq today to get started…</a:t>
            </a:r>
            <a:endParaRPr lang="en-GB" dirty="0">
              <a:solidFill>
                <a:schemeClr val="bg1">
                  <a:alpha val="50000"/>
                </a:schemeClr>
              </a:solidFill>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4750740" y="3946817"/>
            <a:ext cx="2690517" cy="648406"/>
          </a:xfrm>
          <a:prstGeom prst="roundRect">
            <a:avLst>
              <a:gd name="adj" fmla="val 50000"/>
            </a:avLst>
          </a:prstGeom>
          <a:solidFill>
            <a:srgbClr val="25B135"/>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411557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1801F69-3488-45E3-ACF4-3086095E939F}"/>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1662" y="6401423"/>
            <a:ext cx="641023"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solidFill>
                <a:latin typeface="IBM Plex Sans" panose="020B0503050203000203" pitchFamily="34" charset="0"/>
              </a:rPr>
              <a:t>Visit: </a:t>
            </a:r>
            <a:r>
              <a:rPr lang="en-US" sz="1200" dirty="0" err="1">
                <a:solidFill>
                  <a:schemeClr val="bg1"/>
                </a:solidFill>
                <a:latin typeface="IBM Plex Sans" panose="020B0503050203000203" pitchFamily="34" charset="0"/>
              </a:rPr>
              <a:t>bisq.network</a:t>
            </a:r>
            <a:endParaRPr lang="en-GB" sz="1200" dirty="0">
              <a:solidFill>
                <a:schemeClr val="bg1"/>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solidFill>
                <a:latin typeface="IBM Plex Sans" panose="020B0503050203000203" pitchFamily="34" charset="0"/>
              </a:rPr>
              <a:t>Growth review: Q4</a:t>
            </a:r>
            <a:endParaRPr lang="en-GB" sz="1200" dirty="0">
              <a:solidFill>
                <a:schemeClr val="bg1"/>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chemeClr val="bg1"/>
                </a:solidFill>
                <a:latin typeface="IBM Plex Sans" panose="020B0503050203000203" pitchFamily="34" charset="0"/>
              </a:rPr>
              <a:t>This is a title</a:t>
            </a:r>
            <a:endParaRPr lang="en-GB" sz="4000" dirty="0">
              <a:solidFill>
                <a:schemeClr val="bg1"/>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10795192" cy="2540054"/>
          </a:xfrm>
          <a:prstGeom prst="rect">
            <a:avLst/>
          </a:prstGeom>
          <a:noFill/>
        </p:spPr>
        <p:txBody>
          <a:bodyPr wrap="square" rtlCol="0">
            <a:spAutoFit/>
          </a:bodyPr>
          <a:lstStyle/>
          <a:p>
            <a:pPr>
              <a:lnSpc>
                <a:spcPct val="150000"/>
              </a:lnSpc>
            </a:pPr>
            <a:r>
              <a:rPr lang="en-GB" b="0" i="0" dirty="0">
                <a:solidFill>
                  <a:schemeClr val="bg1"/>
                </a:solidFill>
                <a:effectLst/>
                <a:latin typeface="IBM Plex Sans" panose="020B0503050203000203" pitchFamily="34" charset="0"/>
              </a:rPr>
              <a:t>Lorem ipsum </a:t>
            </a:r>
            <a:r>
              <a:rPr lang="en-GB" b="0" i="0" dirty="0" err="1">
                <a:solidFill>
                  <a:schemeClr val="bg1"/>
                </a:solidFill>
                <a:effectLst/>
                <a:latin typeface="IBM Plex Sans" panose="020B0503050203000203" pitchFamily="34" charset="0"/>
              </a:rPr>
              <a:t>dolor</a:t>
            </a:r>
            <a:r>
              <a:rPr lang="en-GB" b="0" i="0" dirty="0">
                <a:solidFill>
                  <a:schemeClr val="bg1"/>
                </a:solidFill>
                <a:effectLst/>
                <a:latin typeface="IBM Plex Sans" panose="020B0503050203000203" pitchFamily="34" charset="0"/>
              </a:rPr>
              <a:t> sit </a:t>
            </a:r>
            <a:r>
              <a:rPr lang="en-GB" b="0" i="0" dirty="0" err="1">
                <a:solidFill>
                  <a:schemeClr val="bg1"/>
                </a:solidFill>
                <a:effectLst/>
                <a:latin typeface="IBM Plex Sans" panose="020B0503050203000203" pitchFamily="34" charset="0"/>
              </a:rPr>
              <a:t>amet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consectetur</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adipiscing</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Nullam</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venenatis</a:t>
            </a:r>
            <a:r>
              <a:rPr lang="en-GB" b="0" i="0" dirty="0">
                <a:solidFill>
                  <a:schemeClr val="bg1"/>
                </a:solidFill>
                <a:effectLst/>
                <a:latin typeface="IBM Plex Sans" panose="020B0503050203000203" pitchFamily="34" charset="0"/>
              </a:rPr>
              <a:t> mi id convallis </a:t>
            </a:r>
            <a:r>
              <a:rPr lang="en-GB" b="0" i="0" dirty="0" err="1">
                <a:solidFill>
                  <a:schemeClr val="bg1"/>
                </a:solidFill>
                <a:effectLst/>
                <a:latin typeface="IBM Plex Sans" panose="020B0503050203000203" pitchFamily="34" charset="0"/>
              </a:rPr>
              <a:t>faucibus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Curabitur</a:t>
            </a:r>
            <a:r>
              <a:rPr lang="en-GB" b="0" i="0" dirty="0">
                <a:solidFill>
                  <a:schemeClr val="bg1"/>
                </a:solidFill>
                <a:effectLst/>
                <a:latin typeface="IBM Plex Sans" panose="020B0503050203000203" pitchFamily="34" charset="0"/>
              </a:rPr>
              <a:t> ac </a:t>
            </a:r>
            <a:r>
              <a:rPr lang="en-GB" b="0" i="0" dirty="0" err="1">
                <a:solidFill>
                  <a:schemeClr val="bg1"/>
                </a:solidFill>
                <a:effectLst/>
                <a:latin typeface="IBM Plex Sans" panose="020B0503050203000203" pitchFamily="34" charset="0"/>
              </a:rPr>
              <a:t>velit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erat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sodales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sagittis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venenatis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felis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Vivamus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risus</a:t>
            </a:r>
            <a:r>
              <a:rPr lang="en-GB" b="0" i="0" dirty="0">
                <a:solidFill>
                  <a:schemeClr val="bg1"/>
                </a:solidFill>
                <a:effectLst/>
                <a:latin typeface="IBM Plex Sans" panose="020B0503050203000203" pitchFamily="34" charset="0"/>
              </a:rPr>
              <a:t> eros, </a:t>
            </a:r>
            <a:r>
              <a:rPr lang="en-GB" b="0" i="0" dirty="0" err="1">
                <a:solidFill>
                  <a:schemeClr val="bg1"/>
                </a:solidFill>
                <a:effectLst/>
                <a:latin typeface="IBM Plex Sans" panose="020B0503050203000203" pitchFamily="34" charset="0"/>
              </a:rPr>
              <a:t>mattis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sed</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finibus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nec</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commodo</a:t>
            </a:r>
            <a:r>
              <a:rPr lang="en-GB" b="0" i="0" dirty="0">
                <a:solidFill>
                  <a:schemeClr val="bg1"/>
                </a:solidFill>
                <a:effectLst/>
                <a:latin typeface="IBM Plex Sans" panose="020B0503050203000203" pitchFamily="34" charset="0"/>
              </a:rPr>
              <a:t> non </a:t>
            </a:r>
            <a:r>
              <a:rPr lang="en-GB" b="0" i="0" dirty="0" err="1">
                <a:solidFill>
                  <a:schemeClr val="bg1"/>
                </a:solidFill>
                <a:effectLst/>
                <a:latin typeface="IBM Plex Sans" panose="020B0503050203000203" pitchFamily="34" charset="0"/>
              </a:rPr>
              <a:t>felis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Sed</a:t>
            </a:r>
            <a:r>
              <a:rPr lang="en-GB" b="0" i="0" dirty="0">
                <a:solidFill>
                  <a:schemeClr val="bg1"/>
                </a:solidFill>
                <a:effectLst/>
                <a:latin typeface="IBM Plex Sans" panose="020B0503050203000203" pitchFamily="34" charset="0"/>
              </a:rPr>
              <a:t> porta, </a:t>
            </a:r>
            <a:r>
              <a:rPr lang="en-GB" b="0" i="0" dirty="0" err="1">
                <a:solidFill>
                  <a:schemeClr val="bg1"/>
                </a:solidFill>
                <a:effectLst/>
                <a:latin typeface="IBM Plex Sans" panose="020B0503050203000203" pitchFamily="34" charset="0"/>
              </a:rPr>
              <a:t>neque</a:t>
            </a:r>
            <a:r>
              <a:rPr lang="en-GB" b="0" i="0" dirty="0">
                <a:solidFill>
                  <a:schemeClr val="bg1"/>
                </a:solidFill>
                <a:effectLst/>
                <a:latin typeface="IBM Plex Sans" panose="020B0503050203000203" pitchFamily="34" charset="0"/>
              </a:rPr>
              <a:t> ac </a:t>
            </a:r>
            <a:r>
              <a:rPr lang="en-GB" b="0" i="0" dirty="0" err="1">
                <a:solidFill>
                  <a:schemeClr val="bg1"/>
                </a:solidFill>
                <a:effectLst/>
                <a:latin typeface="IBM Plex Sans" panose="020B0503050203000203" pitchFamily="34" charset="0"/>
              </a:rPr>
              <a:t>molestie</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volutpat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erat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bibendum</a:t>
            </a:r>
            <a:r>
              <a:rPr lang="en-GB" b="0" i="0" dirty="0">
                <a:solidFill>
                  <a:schemeClr val="bg1"/>
                </a:solidFill>
                <a:effectLst/>
                <a:latin typeface="IBM Plex Sans" panose="020B0503050203000203" pitchFamily="34" charset="0"/>
              </a:rPr>
              <a:t> mi, </a:t>
            </a:r>
            <a:r>
              <a:rPr lang="en-GB" b="0" i="0" dirty="0" err="1">
                <a:solidFill>
                  <a:schemeClr val="bg1"/>
                </a:solidFill>
                <a:effectLst/>
                <a:latin typeface="IBM Plex Sans" panose="020B0503050203000203" pitchFamily="34" charset="0"/>
              </a:rPr>
              <a:t>vel</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commodo</a:t>
            </a:r>
            <a:r>
              <a:rPr lang="en-GB" b="0" i="0" dirty="0">
                <a:solidFill>
                  <a:schemeClr val="bg1"/>
                </a:solidFill>
                <a:effectLst/>
                <a:latin typeface="IBM Plex Sans" panose="020B0503050203000203" pitchFamily="34" charset="0"/>
              </a:rPr>
              <a:t> eros </a:t>
            </a:r>
            <a:r>
              <a:rPr lang="en-GB" b="0" i="0" dirty="0" err="1">
                <a:solidFill>
                  <a:schemeClr val="bg1"/>
                </a:solidFill>
                <a:effectLst/>
                <a:latin typeface="IBM Plex Sans" panose="020B0503050203000203" pitchFamily="34" charset="0"/>
              </a:rPr>
              <a:t>odio</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arcu</a:t>
            </a:r>
            <a:r>
              <a:rPr lang="en-GB" b="0" i="0" dirty="0">
                <a:solidFill>
                  <a:schemeClr val="bg1"/>
                </a:solidFill>
                <a:effectLst/>
                <a:latin typeface="IBM Plex Sans" panose="020B0503050203000203" pitchFamily="34" charset="0"/>
              </a:rPr>
              <a:t>. Donec </a:t>
            </a:r>
            <a:r>
              <a:rPr lang="en-GB" b="0" i="0" dirty="0" err="1">
                <a:solidFill>
                  <a:schemeClr val="bg1"/>
                </a:solidFill>
                <a:effectLst/>
                <a:latin typeface="IBM Plex Sans" panose="020B0503050203000203" pitchFamily="34" charset="0"/>
              </a:rPr>
              <a:t>eget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feugiat</a:t>
            </a:r>
            <a:r>
              <a:rPr lang="en-GB" b="0" i="0" dirty="0">
                <a:solidFill>
                  <a:schemeClr val="bg1"/>
                </a:solidFill>
                <a:effectLst/>
                <a:latin typeface="IBM Plex Sans" panose="020B0503050203000203" pitchFamily="34" charset="0"/>
              </a:rPr>
              <a:t> libero. </a:t>
            </a:r>
            <a:r>
              <a:rPr lang="en-GB" b="0" i="0" dirty="0" err="1">
                <a:solidFill>
                  <a:schemeClr val="bg1"/>
                </a:solidFill>
                <a:effectLst/>
                <a:latin typeface="IBM Plex Sans" panose="020B0503050203000203" pitchFamily="34" charset="0"/>
              </a:rPr>
              <a:t>Aliquam</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vel</a:t>
            </a:r>
            <a:r>
              <a:rPr lang="en-GB" b="0" i="0" dirty="0">
                <a:solidFill>
                  <a:schemeClr val="bg1"/>
                </a:solidFill>
                <a:effectLst/>
                <a:latin typeface="IBM Plex Sans" panose="020B0503050203000203" pitchFamily="34" charset="0"/>
              </a:rPr>
              <a:t> maximus </a:t>
            </a:r>
            <a:r>
              <a:rPr lang="en-GB" b="0" i="0" dirty="0" err="1">
                <a:solidFill>
                  <a:schemeClr val="bg1"/>
                </a:solidFill>
                <a:effectLst/>
                <a:latin typeface="IBM Plex Sans" panose="020B0503050203000203" pitchFamily="34" charset="0"/>
              </a:rPr>
              <a:t>orci</a:t>
            </a:r>
            <a:r>
              <a:rPr lang="en-GB" b="0" i="0" dirty="0">
                <a:solidFill>
                  <a:schemeClr val="bg1"/>
                </a:solidFill>
                <a:effectLst/>
                <a:latin typeface="IBM Plex Sans" panose="020B0503050203000203" pitchFamily="34" charset="0"/>
              </a:rPr>
              <a:t>. Integer maximus </a:t>
            </a:r>
            <a:r>
              <a:rPr lang="en-GB" b="0" i="0" dirty="0" err="1">
                <a:solidFill>
                  <a:schemeClr val="bg1"/>
                </a:solidFill>
                <a:effectLst/>
                <a:latin typeface="IBM Plex Sans" panose="020B0503050203000203" pitchFamily="34" charset="0"/>
              </a:rPr>
              <a:t>placerat</a:t>
            </a:r>
            <a:r>
              <a:rPr lang="en-GB" b="0" i="0" dirty="0">
                <a:solidFill>
                  <a:schemeClr val="bg1"/>
                </a:solidFill>
                <a:effectLst/>
                <a:latin typeface="IBM Plex Sans" panose="020B0503050203000203" pitchFamily="34" charset="0"/>
              </a:rPr>
              <a:t> libero, sit </a:t>
            </a:r>
            <a:r>
              <a:rPr lang="en-GB" b="0" i="0" dirty="0" err="1">
                <a:solidFill>
                  <a:schemeClr val="bg1"/>
                </a:solidFill>
                <a:effectLst/>
                <a:latin typeface="IBM Plex Sans" panose="020B0503050203000203" pitchFamily="34" charset="0"/>
              </a:rPr>
              <a:t>amet</a:t>
            </a:r>
            <a:r>
              <a:rPr lang="en-GB" b="0" i="0" dirty="0">
                <a:solidFill>
                  <a:schemeClr val="bg1"/>
                </a:solidFill>
                <a:effectLst/>
                <a:latin typeface="IBM Plex Sans" panose="020B0503050203000203" pitchFamily="34" charset="0"/>
              </a:rPr>
              <a:t> auctor nisi </a:t>
            </a:r>
            <a:r>
              <a:rPr lang="en-GB" b="0" i="0" dirty="0" err="1">
                <a:solidFill>
                  <a:schemeClr val="bg1"/>
                </a:solidFill>
                <a:effectLst/>
                <a:latin typeface="IBM Plex Sans" panose="020B0503050203000203" pitchFamily="34" charset="0"/>
              </a:rPr>
              <a:t>rhoncus</a:t>
            </a:r>
            <a:r>
              <a:rPr lang="en-GB" b="0" i="0" dirty="0">
                <a:solidFill>
                  <a:schemeClr val="bg1"/>
                </a:solidFill>
                <a:effectLst/>
                <a:latin typeface="IBM Plex Sans" panose="020B0503050203000203" pitchFamily="34" charset="0"/>
              </a:rPr>
              <a:t> sed. Ut </a:t>
            </a:r>
            <a:r>
              <a:rPr lang="en-GB" b="0" i="0" dirty="0" err="1">
                <a:solidFill>
                  <a:schemeClr val="bg1"/>
                </a:solidFill>
                <a:effectLst/>
                <a:latin typeface="IBM Plex Sans" panose="020B0503050203000203" pitchFamily="34" charset="0"/>
              </a:rPr>
              <a:t>lacus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mauris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sagittis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eget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fringilla</a:t>
            </a:r>
            <a:r>
              <a:rPr lang="en-GB" b="0" i="0" dirty="0">
                <a:solidFill>
                  <a:schemeClr val="bg1"/>
                </a:solidFill>
                <a:effectLst/>
                <a:latin typeface="IBM Plex Sans" panose="020B0503050203000203" pitchFamily="34" charset="0"/>
              </a:rPr>
              <a:t> non, lacinia a eros. </a:t>
            </a:r>
            <a:r>
              <a:rPr lang="en-GB" b="0" i="0" dirty="0" err="1">
                <a:solidFill>
                  <a:schemeClr val="bg1"/>
                </a:solidFill>
                <a:effectLst/>
                <a:latin typeface="IBM Plex Sans" panose="020B0503050203000203" pitchFamily="34" charset="0"/>
              </a:rPr>
              <a:t>Nullam</a:t>
            </a:r>
            <a:r>
              <a:rPr lang="en-GB" b="0" i="0" dirty="0">
                <a:solidFill>
                  <a:schemeClr val="bg1"/>
                </a:solidFill>
                <a:effectLst/>
                <a:latin typeface="IBM Plex Sans" panose="020B0503050203000203" pitchFamily="34" charset="0"/>
              </a:rPr>
              <a:t> pharetra </a:t>
            </a:r>
            <a:r>
              <a:rPr lang="en-GB" b="0" i="0" dirty="0" err="1">
                <a:solidFill>
                  <a:schemeClr val="bg1"/>
                </a:solidFill>
                <a:effectLst/>
                <a:latin typeface="IBM Plex Sans" panose="020B0503050203000203" pitchFamily="34" charset="0"/>
              </a:rPr>
              <a:t>sem</a:t>
            </a:r>
            <a:r>
              <a:rPr lang="en-GB" b="0" i="0" dirty="0">
                <a:solidFill>
                  <a:schemeClr val="bg1"/>
                </a:solidFill>
                <a:effectLst/>
                <a:latin typeface="IBM Plex Sans" panose="020B0503050203000203" pitchFamily="34" charset="0"/>
              </a:rPr>
              <a:t> at </a:t>
            </a:r>
            <a:r>
              <a:rPr lang="en-GB" b="0" i="0" dirty="0" err="1">
                <a:solidFill>
                  <a:schemeClr val="bg1"/>
                </a:solidFill>
                <a:effectLst/>
                <a:latin typeface="IBM Plex Sans" panose="020B0503050203000203" pitchFamily="34" charset="0"/>
              </a:rPr>
              <a:t>diam</a:t>
            </a:r>
            <a:r>
              <a:rPr lang="en-GB" b="0" i="0" dirty="0">
                <a:solidFill>
                  <a:schemeClr val="bg1"/>
                </a:solidFill>
                <a:effectLst/>
                <a:latin typeface="IBM Plex Sans" panose="020B0503050203000203" pitchFamily="34" charset="0"/>
              </a:rPr>
              <a:t> convallis </a:t>
            </a:r>
            <a:r>
              <a:rPr lang="en-GB" b="0" i="0" dirty="0" err="1">
                <a:solidFill>
                  <a:schemeClr val="bg1"/>
                </a:solidFill>
                <a:effectLst/>
                <a:latin typeface="IBM Plex Sans" panose="020B0503050203000203" pitchFamily="34" charset="0"/>
              </a:rPr>
              <a:t>sodales</a:t>
            </a:r>
            <a:r>
              <a:rPr lang="en-GB" b="0" i="0" dirty="0">
                <a:solidFill>
                  <a:schemeClr val="bg1"/>
                </a:solidFill>
                <a:effectLst/>
                <a:latin typeface="IBM Plex Sans" panose="020B0503050203000203" pitchFamily="34" charset="0"/>
              </a:rPr>
              <a:t>. Aenean </a:t>
            </a:r>
            <a:r>
              <a:rPr lang="en-GB" b="0" i="0" dirty="0" err="1">
                <a:solidFill>
                  <a:schemeClr val="bg1"/>
                </a:solidFill>
                <a:effectLst/>
                <a:latin typeface="IBM Plex Sans" panose="020B0503050203000203" pitchFamily="34" charset="0"/>
              </a:rPr>
              <a:t>euismod</a:t>
            </a:r>
            <a:r>
              <a:rPr lang="en-GB" b="0" i="0" dirty="0">
                <a:solidFill>
                  <a:schemeClr val="bg1"/>
                </a:solidFill>
                <a:effectLst/>
                <a:latin typeface="IBM Plex Sans" panose="020B0503050203000203" pitchFamily="34" charset="0"/>
              </a:rPr>
              <a:t> ligula </a:t>
            </a:r>
            <a:r>
              <a:rPr lang="en-GB" b="0" i="0" dirty="0" err="1">
                <a:solidFill>
                  <a:schemeClr val="bg1"/>
                </a:solidFill>
                <a:effectLst/>
                <a:latin typeface="IBM Plex Sans" panose="020B0503050203000203" pitchFamily="34" charset="0"/>
              </a:rPr>
              <a:t>mauris</a:t>
            </a:r>
            <a:r>
              <a:rPr lang="en-GB" b="0" i="0" dirty="0">
                <a:solidFill>
                  <a:schemeClr val="bg1"/>
                </a:solidFill>
                <a:effectLst/>
                <a:latin typeface="IBM Plex Sans" panose="020B0503050203000203" pitchFamily="34" charset="0"/>
              </a:rPr>
              <a:t>, non semper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imperdiet</a:t>
            </a:r>
            <a:r>
              <a:rPr lang="en-GB" b="0" i="0" dirty="0">
                <a:solidFill>
                  <a:schemeClr val="bg1"/>
                </a:solidFill>
                <a:effectLst/>
                <a:latin typeface="IBM Plex Sans" panose="020B0503050203000203" pitchFamily="34" charset="0"/>
              </a:rPr>
              <a:t> vitae.</a:t>
            </a:r>
            <a:endParaRPr lang="en-GB"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38030613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705147" y="1731687"/>
            <a:ext cx="10781708" cy="707886"/>
          </a:xfrm>
          <a:prstGeom prst="rect">
            <a:avLst/>
          </a:prstGeom>
          <a:noFill/>
        </p:spPr>
        <p:txBody>
          <a:bodyPr wrap="square" rtlCol="0">
            <a:spAutoFit/>
          </a:bodyPr>
          <a:lstStyle/>
          <a:p>
            <a:pPr algn="ctr"/>
            <a:r>
              <a:rPr lang="en-US" sz="4000" dirty="0">
                <a:latin typeface="IBM Plex Sans" panose="020B0503050203000203" pitchFamily="34" charset="0"/>
              </a:rPr>
              <a:t>Get started</a:t>
            </a:r>
            <a:endParaRPr lang="en-GB" sz="4000" dirty="0">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705147" y="2629947"/>
            <a:ext cx="10781708" cy="923330"/>
          </a:xfrm>
          <a:prstGeom prst="rect">
            <a:avLst/>
          </a:prstGeom>
          <a:noFill/>
        </p:spPr>
        <p:txBody>
          <a:bodyPr wrap="square" rtlCol="0">
            <a:spAutoFit/>
          </a:bodyPr>
          <a:lstStyle/>
          <a:p>
            <a:pPr algn="ctr"/>
            <a:r>
              <a:rPr lang="en-US" i="1" dirty="0">
                <a:solidFill>
                  <a:srgbClr val="1F1F1F">
                    <a:alpha val="50000"/>
                  </a:srgbClr>
                </a:solidFill>
                <a:latin typeface="IBM Plex Sans" panose="020B0503050203000203" pitchFamily="34" charset="0"/>
              </a:rPr>
              <a:t>Ready to join Bisq and complete your first trade? </a:t>
            </a:r>
          </a:p>
          <a:p>
            <a:pPr algn="ctr"/>
            <a:endParaRPr lang="en-US" dirty="0">
              <a:solidFill>
                <a:srgbClr val="1F1F1F">
                  <a:alpha val="50000"/>
                </a:srgbClr>
              </a:solidFill>
              <a:latin typeface="IBM Plex Sans" panose="020B0503050203000203" pitchFamily="34" charset="0"/>
            </a:endParaRPr>
          </a:p>
          <a:p>
            <a:pPr algn="ctr"/>
            <a:r>
              <a:rPr lang="en-US" dirty="0">
                <a:solidFill>
                  <a:srgbClr val="1F1F1F">
                    <a:alpha val="50000"/>
                  </a:srgbClr>
                </a:solidFill>
                <a:latin typeface="IBM Plex Sans" panose="020B0503050203000203" pitchFamily="34" charset="0"/>
              </a:rPr>
              <a:t>Download Bisq today to get started…</a:t>
            </a:r>
            <a:endParaRPr lang="en-GB" dirty="0">
              <a:solidFill>
                <a:srgbClr val="1F1F1F">
                  <a:alpha val="50000"/>
                </a:srgbClr>
              </a:solidFill>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4750740" y="3946817"/>
            <a:ext cx="2690517" cy="648406"/>
          </a:xfrm>
          <a:prstGeom prst="roundRect">
            <a:avLst>
              <a:gd name="adj" fmla="val 50000"/>
            </a:avLst>
          </a:prstGeom>
          <a:solidFill>
            <a:srgbClr val="25B135"/>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4467229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5B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9" y="6401423"/>
            <a:ext cx="641021"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6096000" y="1731687"/>
            <a:ext cx="5429248" cy="707886"/>
          </a:xfrm>
          <a:prstGeom prst="rect">
            <a:avLst/>
          </a:prstGeom>
          <a:noFill/>
        </p:spPr>
        <p:txBody>
          <a:bodyPr wrap="square" rtlCol="0">
            <a:spAutoFit/>
          </a:bodyPr>
          <a:lstStyle/>
          <a:p>
            <a:pPr algn="ctr"/>
            <a:r>
              <a:rPr lang="en-US" sz="4000" dirty="0">
                <a:latin typeface="IBM Plex Sans" panose="020B0503050203000203" pitchFamily="34" charset="0"/>
              </a:rPr>
              <a:t>Get started</a:t>
            </a:r>
            <a:endParaRPr lang="en-GB" sz="4000" dirty="0">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6096000" y="2629947"/>
            <a:ext cx="5429248" cy="923330"/>
          </a:xfrm>
          <a:prstGeom prst="rect">
            <a:avLst/>
          </a:prstGeom>
          <a:noFill/>
        </p:spPr>
        <p:txBody>
          <a:bodyPr wrap="square" rtlCol="0">
            <a:spAutoFit/>
          </a:bodyPr>
          <a:lstStyle/>
          <a:p>
            <a:pPr algn="ctr"/>
            <a:r>
              <a:rPr lang="en-US" i="1" dirty="0">
                <a:solidFill>
                  <a:schemeClr val="tx1">
                    <a:alpha val="50000"/>
                  </a:schemeClr>
                </a:solidFill>
                <a:latin typeface="IBM Plex Sans" panose="020B0503050203000203" pitchFamily="34" charset="0"/>
              </a:rPr>
              <a:t>Ready to join Bisq and complete your first trade? </a:t>
            </a:r>
          </a:p>
          <a:p>
            <a:pPr algn="ctr"/>
            <a:endParaRPr lang="en-US" dirty="0">
              <a:solidFill>
                <a:schemeClr val="tx1">
                  <a:alpha val="50000"/>
                </a:schemeClr>
              </a:solidFill>
              <a:latin typeface="IBM Plex Sans" panose="020B0503050203000203" pitchFamily="34" charset="0"/>
            </a:endParaRPr>
          </a:p>
          <a:p>
            <a:pPr algn="ctr"/>
            <a:r>
              <a:rPr lang="en-US" dirty="0">
                <a:solidFill>
                  <a:schemeClr val="tx1">
                    <a:alpha val="50000"/>
                  </a:schemeClr>
                </a:solidFill>
                <a:latin typeface="IBM Plex Sans" panose="020B0503050203000203" pitchFamily="34" charset="0"/>
              </a:rPr>
              <a:t>Download Bisq today to get started…</a:t>
            </a:r>
            <a:endParaRPr lang="en-GB" dirty="0">
              <a:solidFill>
                <a:schemeClr val="tx1">
                  <a:alpha val="50000"/>
                </a:schemeClr>
              </a:solidFill>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7465363" y="3946817"/>
            <a:ext cx="2690517" cy="648406"/>
          </a:xfrm>
          <a:prstGeom prst="roundRect">
            <a:avLst>
              <a:gd name="adj" fmla="val 50000"/>
            </a:avLst>
          </a:prstGeom>
          <a:solidFill>
            <a:srgbClr val="2E2E2E"/>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pic>
        <p:nvPicPr>
          <p:cNvPr id="6" name="Picture 5">
            <a:extLst>
              <a:ext uri="{FF2B5EF4-FFF2-40B4-BE49-F238E27FC236}">
                <a16:creationId xmlns:a16="http://schemas.microsoft.com/office/drawing/2014/main" id="{D9E8F840-76B8-4A60-B70B-C5F46E2D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69" y="873604"/>
            <a:ext cx="5644575" cy="6146426"/>
          </a:xfrm>
          <a:prstGeom prst="rect">
            <a:avLst/>
          </a:prstGeom>
        </p:spPr>
      </p:pic>
    </p:spTree>
    <p:extLst>
      <p:ext uri="{BB962C8B-B14F-4D97-AF65-F5344CB8AC3E}">
        <p14:creationId xmlns:p14="http://schemas.microsoft.com/office/powerpoint/2010/main" val="3850072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6096000" y="1731687"/>
            <a:ext cx="5429248" cy="707886"/>
          </a:xfrm>
          <a:prstGeom prst="rect">
            <a:avLst/>
          </a:prstGeom>
          <a:noFill/>
        </p:spPr>
        <p:txBody>
          <a:bodyPr wrap="square" rtlCol="0">
            <a:spAutoFit/>
          </a:bodyPr>
          <a:lstStyle/>
          <a:p>
            <a:pPr algn="ctr"/>
            <a:r>
              <a:rPr lang="en-US" sz="4000" dirty="0">
                <a:solidFill>
                  <a:schemeClr val="bg1"/>
                </a:solidFill>
                <a:latin typeface="IBM Plex Sans" panose="020B0503050203000203" pitchFamily="34" charset="0"/>
              </a:rPr>
              <a:t>Get started</a:t>
            </a:r>
            <a:endParaRPr lang="en-GB" sz="4000" dirty="0">
              <a:solidFill>
                <a:schemeClr val="bg1"/>
              </a:solidFill>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6096000" y="2629947"/>
            <a:ext cx="5429248" cy="923330"/>
          </a:xfrm>
          <a:prstGeom prst="rect">
            <a:avLst/>
          </a:prstGeom>
          <a:noFill/>
        </p:spPr>
        <p:txBody>
          <a:bodyPr wrap="square" rtlCol="0">
            <a:spAutoFit/>
          </a:bodyPr>
          <a:lstStyle/>
          <a:p>
            <a:pPr algn="ctr"/>
            <a:r>
              <a:rPr lang="en-US" i="1" dirty="0">
                <a:solidFill>
                  <a:schemeClr val="bg1">
                    <a:alpha val="50000"/>
                  </a:schemeClr>
                </a:solidFill>
                <a:latin typeface="IBM Plex Sans" panose="020B0503050203000203" pitchFamily="34" charset="0"/>
              </a:rPr>
              <a:t>Ready to join Bisq and complete your first trade? </a:t>
            </a:r>
          </a:p>
          <a:p>
            <a:pPr algn="ctr"/>
            <a:endParaRPr lang="en-US" dirty="0">
              <a:solidFill>
                <a:schemeClr val="bg1">
                  <a:alpha val="50000"/>
                </a:schemeClr>
              </a:solidFill>
              <a:latin typeface="IBM Plex Sans" panose="020B0503050203000203" pitchFamily="34" charset="0"/>
            </a:endParaRPr>
          </a:p>
          <a:p>
            <a:pPr algn="ctr"/>
            <a:r>
              <a:rPr lang="en-US" dirty="0">
                <a:solidFill>
                  <a:schemeClr val="bg1">
                    <a:alpha val="50000"/>
                  </a:schemeClr>
                </a:solidFill>
                <a:latin typeface="IBM Plex Sans" panose="020B0503050203000203" pitchFamily="34" charset="0"/>
              </a:rPr>
              <a:t>Download Bisq today to get started…</a:t>
            </a:r>
            <a:endParaRPr lang="en-GB" dirty="0">
              <a:solidFill>
                <a:schemeClr val="bg1">
                  <a:alpha val="50000"/>
                </a:schemeClr>
              </a:solidFill>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7465363" y="3946817"/>
            <a:ext cx="2690517" cy="648406"/>
          </a:xfrm>
          <a:prstGeom prst="roundRect">
            <a:avLst>
              <a:gd name="adj" fmla="val 50000"/>
            </a:avLst>
          </a:prstGeom>
          <a:solidFill>
            <a:srgbClr val="25B135"/>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pic>
        <p:nvPicPr>
          <p:cNvPr id="6" name="Picture 5">
            <a:extLst>
              <a:ext uri="{FF2B5EF4-FFF2-40B4-BE49-F238E27FC236}">
                <a16:creationId xmlns:a16="http://schemas.microsoft.com/office/drawing/2014/main" id="{D9E8F840-76B8-4A60-B70B-C5F46E2D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69" y="873604"/>
            <a:ext cx="5644575" cy="6146426"/>
          </a:xfrm>
          <a:prstGeom prst="rect">
            <a:avLst/>
          </a:prstGeom>
        </p:spPr>
      </p:pic>
    </p:spTree>
    <p:extLst>
      <p:ext uri="{BB962C8B-B14F-4D97-AF65-F5344CB8AC3E}">
        <p14:creationId xmlns:p14="http://schemas.microsoft.com/office/powerpoint/2010/main" val="451833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3" name="TextBox 2">
            <a:extLst>
              <a:ext uri="{FF2B5EF4-FFF2-40B4-BE49-F238E27FC236}">
                <a16:creationId xmlns:a16="http://schemas.microsoft.com/office/drawing/2014/main" id="{7C2FDE98-AB83-4473-BA10-933C25FEB8A9}"/>
              </a:ext>
            </a:extLst>
          </p:cNvPr>
          <p:cNvSpPr txBox="1"/>
          <p:nvPr/>
        </p:nvSpPr>
        <p:spPr>
          <a:xfrm>
            <a:off x="6096000" y="1731687"/>
            <a:ext cx="5429248" cy="707886"/>
          </a:xfrm>
          <a:prstGeom prst="rect">
            <a:avLst/>
          </a:prstGeom>
          <a:noFill/>
        </p:spPr>
        <p:txBody>
          <a:bodyPr wrap="square" rtlCol="0">
            <a:spAutoFit/>
          </a:bodyPr>
          <a:lstStyle/>
          <a:p>
            <a:pPr algn="ctr"/>
            <a:r>
              <a:rPr lang="en-US" sz="4000" dirty="0">
                <a:latin typeface="IBM Plex Sans" panose="020B0503050203000203" pitchFamily="34" charset="0"/>
              </a:rPr>
              <a:t>Get started</a:t>
            </a:r>
            <a:endParaRPr lang="en-GB" sz="4000" dirty="0">
              <a:latin typeface="IBM Plex Sans" panose="020B0503050203000203" pitchFamily="34" charset="0"/>
            </a:endParaRPr>
          </a:p>
        </p:txBody>
      </p:sp>
      <p:sp>
        <p:nvSpPr>
          <p:cNvPr id="7" name="TextBox 6">
            <a:extLst>
              <a:ext uri="{FF2B5EF4-FFF2-40B4-BE49-F238E27FC236}">
                <a16:creationId xmlns:a16="http://schemas.microsoft.com/office/drawing/2014/main" id="{8CDB3DA3-976C-4EAB-8A13-FDE65D38E317}"/>
              </a:ext>
            </a:extLst>
          </p:cNvPr>
          <p:cNvSpPr txBox="1"/>
          <p:nvPr/>
        </p:nvSpPr>
        <p:spPr>
          <a:xfrm>
            <a:off x="6096000" y="2629947"/>
            <a:ext cx="5429248" cy="923330"/>
          </a:xfrm>
          <a:prstGeom prst="rect">
            <a:avLst/>
          </a:prstGeom>
          <a:noFill/>
        </p:spPr>
        <p:txBody>
          <a:bodyPr wrap="square" rtlCol="0">
            <a:spAutoFit/>
          </a:bodyPr>
          <a:lstStyle/>
          <a:p>
            <a:pPr algn="ctr"/>
            <a:r>
              <a:rPr lang="en-US" i="1" dirty="0">
                <a:solidFill>
                  <a:srgbClr val="2E2E2E">
                    <a:alpha val="50000"/>
                  </a:srgbClr>
                </a:solidFill>
                <a:latin typeface="IBM Plex Sans" panose="020B0503050203000203" pitchFamily="34" charset="0"/>
              </a:rPr>
              <a:t>Ready to join Bisq and complete your first trade? </a:t>
            </a:r>
          </a:p>
          <a:p>
            <a:pPr algn="ctr"/>
            <a:endParaRPr lang="en-US" dirty="0">
              <a:solidFill>
                <a:srgbClr val="2E2E2E">
                  <a:alpha val="50000"/>
                </a:srgbClr>
              </a:solidFill>
              <a:latin typeface="IBM Plex Sans" panose="020B0503050203000203" pitchFamily="34" charset="0"/>
            </a:endParaRPr>
          </a:p>
          <a:p>
            <a:pPr algn="ctr"/>
            <a:r>
              <a:rPr lang="en-US" dirty="0">
                <a:solidFill>
                  <a:srgbClr val="2E2E2E">
                    <a:alpha val="50000"/>
                  </a:srgbClr>
                </a:solidFill>
                <a:latin typeface="IBM Plex Sans" panose="020B0503050203000203" pitchFamily="34" charset="0"/>
              </a:rPr>
              <a:t>Download Bisq today to get started…</a:t>
            </a:r>
            <a:endParaRPr lang="en-GB" dirty="0">
              <a:solidFill>
                <a:srgbClr val="2E2E2E">
                  <a:alpha val="50000"/>
                </a:srgbClr>
              </a:solidFill>
              <a:latin typeface="IBM Plex Sans" panose="020B0503050203000203" pitchFamily="34" charset="0"/>
            </a:endParaRPr>
          </a:p>
        </p:txBody>
      </p:sp>
      <p:sp>
        <p:nvSpPr>
          <p:cNvPr id="4" name="TextBox 3">
            <a:extLst>
              <a:ext uri="{FF2B5EF4-FFF2-40B4-BE49-F238E27FC236}">
                <a16:creationId xmlns:a16="http://schemas.microsoft.com/office/drawing/2014/main" id="{9681BEEE-B63A-4A3B-9995-3A6DB28CCAE8}"/>
              </a:ext>
            </a:extLst>
          </p:cNvPr>
          <p:cNvSpPr txBox="1"/>
          <p:nvPr/>
        </p:nvSpPr>
        <p:spPr>
          <a:xfrm>
            <a:off x="7465363" y="3946817"/>
            <a:ext cx="2690517" cy="648406"/>
          </a:xfrm>
          <a:prstGeom prst="roundRect">
            <a:avLst>
              <a:gd name="adj" fmla="val 50000"/>
            </a:avLst>
          </a:prstGeom>
          <a:solidFill>
            <a:srgbClr val="25B135"/>
          </a:solidFill>
          <a:ln>
            <a:noFill/>
          </a:ln>
        </p:spPr>
        <p:txBody>
          <a:bodyPr wrap="square" lIns="252000" tIns="0" rIns="252000" bIns="90000" rtlCol="0">
            <a:spAutoFit/>
          </a:bodyPr>
          <a:lstStyle/>
          <a:p>
            <a:pPr algn="ctr">
              <a:lnSpc>
                <a:spcPct val="150000"/>
              </a:lnSpc>
            </a:pPr>
            <a:r>
              <a:rPr lang="en-US" b="1" i="0" dirty="0">
                <a:solidFill>
                  <a:schemeClr val="bg1"/>
                </a:solidFill>
                <a:effectLst/>
                <a:latin typeface="IBM Plex Sans" panose="020B0503050203000203" pitchFamily="34" charset="0"/>
              </a:rPr>
              <a:t>Download Bisq</a:t>
            </a:r>
            <a:endParaRPr lang="en-GB" dirty="0">
              <a:solidFill>
                <a:schemeClr val="bg1"/>
              </a:solidFill>
              <a:latin typeface="IBM Plex Sans" panose="020B0503050203000203" pitchFamily="34" charset="0"/>
            </a:endParaRPr>
          </a:p>
        </p:txBody>
      </p:sp>
      <p:pic>
        <p:nvPicPr>
          <p:cNvPr id="6" name="Picture 5">
            <a:extLst>
              <a:ext uri="{FF2B5EF4-FFF2-40B4-BE49-F238E27FC236}">
                <a16:creationId xmlns:a16="http://schemas.microsoft.com/office/drawing/2014/main" id="{D9E8F840-76B8-4A60-B70B-C5F46E2D6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969" y="873604"/>
            <a:ext cx="5644575" cy="6146426"/>
          </a:xfrm>
          <a:prstGeom prst="rect">
            <a:avLst/>
          </a:prstGeom>
        </p:spPr>
      </p:pic>
    </p:spTree>
    <p:extLst>
      <p:ext uri="{BB962C8B-B14F-4D97-AF65-F5344CB8AC3E}">
        <p14:creationId xmlns:p14="http://schemas.microsoft.com/office/powerpoint/2010/main" val="4098366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5CBFB-EB6A-486C-B6B2-B913ABE97F99}"/>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75488" y="6401423"/>
            <a:ext cx="641023" cy="221491"/>
          </a:xfrm>
          <a:prstGeom prst="rect">
            <a:avLst/>
          </a:prstGeom>
        </p:spPr>
      </p:pic>
      <p:sp>
        <p:nvSpPr>
          <p:cNvPr id="4" name="TextBox 3">
            <a:extLst>
              <a:ext uri="{FF2B5EF4-FFF2-40B4-BE49-F238E27FC236}">
                <a16:creationId xmlns:a16="http://schemas.microsoft.com/office/drawing/2014/main" id="{71FD652A-3658-4CD9-A755-71B0C5B095F2}"/>
              </a:ext>
            </a:extLst>
          </p:cNvPr>
          <p:cNvSpPr txBox="1"/>
          <p:nvPr/>
        </p:nvSpPr>
        <p:spPr>
          <a:xfrm>
            <a:off x="705147" y="1731687"/>
            <a:ext cx="10781708" cy="1107996"/>
          </a:xfrm>
          <a:prstGeom prst="rect">
            <a:avLst/>
          </a:prstGeom>
          <a:noFill/>
        </p:spPr>
        <p:txBody>
          <a:bodyPr wrap="square" rtlCol="0">
            <a:spAutoFit/>
          </a:bodyPr>
          <a:lstStyle/>
          <a:p>
            <a:pPr algn="ctr"/>
            <a:r>
              <a:rPr lang="en-US" sz="6600" dirty="0">
                <a:latin typeface="IBM Plex Sans" panose="020B0503050203000203" pitchFamily="34" charset="0"/>
              </a:rPr>
              <a:t>Q&amp;A</a:t>
            </a:r>
            <a:endParaRPr lang="en-GB" sz="6600" dirty="0">
              <a:latin typeface="IBM Plex Sans" panose="020B0503050203000203" pitchFamily="34" charset="0"/>
            </a:endParaRPr>
          </a:p>
        </p:txBody>
      </p:sp>
      <p:sp>
        <p:nvSpPr>
          <p:cNvPr id="5" name="TextBox 4">
            <a:extLst>
              <a:ext uri="{FF2B5EF4-FFF2-40B4-BE49-F238E27FC236}">
                <a16:creationId xmlns:a16="http://schemas.microsoft.com/office/drawing/2014/main" id="{AD2F5006-BE89-4AF0-BF8C-68445927C010}"/>
              </a:ext>
            </a:extLst>
          </p:cNvPr>
          <p:cNvSpPr txBox="1"/>
          <p:nvPr/>
        </p:nvSpPr>
        <p:spPr>
          <a:xfrm>
            <a:off x="705147" y="2958559"/>
            <a:ext cx="10781708" cy="1693925"/>
          </a:xfrm>
          <a:prstGeom prst="rect">
            <a:avLst/>
          </a:prstGeom>
          <a:noFill/>
        </p:spPr>
        <p:txBody>
          <a:bodyPr wrap="square" rtlCol="0">
            <a:spAutoFit/>
          </a:bodyPr>
          <a:lstStyle/>
          <a:p>
            <a:pPr algn="ctr"/>
            <a:r>
              <a:rPr lang="en-US" sz="2400" i="1" dirty="0">
                <a:solidFill>
                  <a:schemeClr val="bg1">
                    <a:lumMod val="50000"/>
                  </a:schemeClr>
                </a:solidFill>
                <a:latin typeface="IBM Plex Sans" panose="020B0503050203000203" pitchFamily="34" charset="0"/>
              </a:rPr>
              <a:t>Any questions?</a:t>
            </a:r>
          </a:p>
          <a:p>
            <a:pPr algn="ctr"/>
            <a:endParaRPr lang="en-US" sz="2400" dirty="0">
              <a:solidFill>
                <a:schemeClr val="bg1">
                  <a:lumMod val="50000"/>
                </a:schemeClr>
              </a:solidFill>
              <a:latin typeface="IBM Plex Sans" panose="020B0503050203000203" pitchFamily="34" charset="0"/>
            </a:endParaRPr>
          </a:p>
          <a:p>
            <a:pPr algn="ctr"/>
            <a:r>
              <a:rPr lang="en-US" sz="2400" dirty="0">
                <a:solidFill>
                  <a:schemeClr val="bg1">
                    <a:lumMod val="50000"/>
                  </a:schemeClr>
                </a:solidFill>
                <a:latin typeface="IBM Plex Sans" panose="020B0503050203000203" pitchFamily="34" charset="0"/>
              </a:rPr>
              <a:t>Reach out on </a:t>
            </a:r>
            <a:r>
              <a:rPr lang="en-US" sz="2400" dirty="0" err="1">
                <a:solidFill>
                  <a:schemeClr val="bg1">
                    <a:lumMod val="50000"/>
                  </a:schemeClr>
                </a:solidFill>
                <a:latin typeface="IBM Plex Sans" panose="020B0503050203000203" pitchFamily="34" charset="0"/>
              </a:rPr>
              <a:t>KeyBase</a:t>
            </a:r>
            <a:r>
              <a:rPr lang="en-US" sz="2400" dirty="0">
                <a:solidFill>
                  <a:schemeClr val="bg1">
                    <a:lumMod val="50000"/>
                  </a:schemeClr>
                </a:solidFill>
                <a:latin typeface="IBM Plex Sans" panose="020B0503050203000203" pitchFamily="34" charset="0"/>
              </a:rPr>
              <a:t>:</a:t>
            </a:r>
          </a:p>
          <a:p>
            <a:pPr algn="ctr">
              <a:lnSpc>
                <a:spcPct val="150000"/>
              </a:lnSpc>
            </a:pPr>
            <a:r>
              <a:rPr lang="en-US" sz="2400" dirty="0">
                <a:solidFill>
                  <a:srgbClr val="25B135"/>
                </a:solidFill>
                <a:latin typeface="IBM Plex Sans" panose="020B0503050203000203" pitchFamily="34" charset="0"/>
              </a:rPr>
              <a:t>https://keybase.io/team/bisq</a:t>
            </a:r>
            <a:endParaRPr lang="en-GB" sz="2400" dirty="0">
              <a:solidFill>
                <a:srgbClr val="25B135"/>
              </a:solidFill>
              <a:latin typeface="IBM Plex Sans" panose="020B0503050203000203" pitchFamily="34" charset="0"/>
            </a:endParaRPr>
          </a:p>
        </p:txBody>
      </p:sp>
    </p:spTree>
    <p:extLst>
      <p:ext uri="{BB962C8B-B14F-4D97-AF65-F5344CB8AC3E}">
        <p14:creationId xmlns:p14="http://schemas.microsoft.com/office/powerpoint/2010/main" val="180512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0B4A60-E12F-4568-8D39-872A33B8BCBC}"/>
              </a:ext>
            </a:extLst>
          </p:cNvPr>
          <p:cNvSpPr/>
          <p:nvPr/>
        </p:nvSpPr>
        <p:spPr>
          <a:xfrm>
            <a:off x="0" y="0"/>
            <a:ext cx="12192000" cy="6858000"/>
          </a:xfrm>
          <a:prstGeom prst="rect">
            <a:avLst/>
          </a:prstGeom>
          <a:solidFill>
            <a:srgbClr val="25B13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bg1">
                  <a:lumMod val="85000"/>
                </a:schemeClr>
              </a:solidFill>
            </a:endParaRPr>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1662" y="6401423"/>
            <a:ext cx="641023"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solidFill>
                <a:latin typeface="IBM Plex Sans" panose="020B0503050203000203" pitchFamily="34" charset="0"/>
              </a:rPr>
              <a:t>Visit: </a:t>
            </a:r>
            <a:r>
              <a:rPr lang="en-US" sz="1200" dirty="0" err="1">
                <a:solidFill>
                  <a:schemeClr val="bg1"/>
                </a:solidFill>
                <a:latin typeface="IBM Plex Sans" panose="020B0503050203000203" pitchFamily="34" charset="0"/>
              </a:rPr>
              <a:t>bisq.network</a:t>
            </a:r>
            <a:endParaRPr lang="en-GB" sz="1200" dirty="0">
              <a:solidFill>
                <a:schemeClr val="bg1"/>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solidFill>
                <a:latin typeface="IBM Plex Sans" panose="020B0503050203000203" pitchFamily="34" charset="0"/>
              </a:rPr>
              <a:t>Growth review: Q4</a:t>
            </a:r>
            <a:endParaRPr lang="en-GB" sz="1200" dirty="0">
              <a:solidFill>
                <a:schemeClr val="bg1"/>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latin typeface="IBM Plex Sans" panose="020B0503050203000203" pitchFamily="34" charset="0"/>
              </a:rPr>
              <a:t>Upcoming events</a:t>
            </a:r>
            <a:endParaRPr lang="en-GB" sz="4000" dirty="0">
              <a:latin typeface="IBM Plex Sans" panose="020B0503050203000203" pitchFamily="34" charset="0"/>
            </a:endParaRPr>
          </a:p>
        </p:txBody>
      </p:sp>
      <p:sp>
        <p:nvSpPr>
          <p:cNvPr id="6" name="Rectangle: Rounded Corners 5">
            <a:extLst>
              <a:ext uri="{FF2B5EF4-FFF2-40B4-BE49-F238E27FC236}">
                <a16:creationId xmlns:a16="http://schemas.microsoft.com/office/drawing/2014/main" id="{F94B1E62-985B-482D-AD0D-5E876C5B914E}"/>
              </a:ext>
            </a:extLst>
          </p:cNvPr>
          <p:cNvSpPr/>
          <p:nvPr/>
        </p:nvSpPr>
        <p:spPr>
          <a:xfrm>
            <a:off x="6461758" y="1627162"/>
            <a:ext cx="5038578" cy="3847514"/>
          </a:xfrm>
          <a:prstGeom prst="roundRect">
            <a:avLst>
              <a:gd name="adj" fmla="val 0"/>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2A20B32-429A-4812-AE15-BEDCE8E55CDB}"/>
              </a:ext>
            </a:extLst>
          </p:cNvPr>
          <p:cNvSpPr txBox="1"/>
          <p:nvPr/>
        </p:nvSpPr>
        <p:spPr>
          <a:xfrm>
            <a:off x="6891338" y="4188654"/>
            <a:ext cx="942975" cy="878061"/>
          </a:xfrm>
          <a:prstGeom prst="rect">
            <a:avLst/>
          </a:prstGeom>
          <a:noFill/>
        </p:spPr>
        <p:txBody>
          <a:bodyPr wrap="square" rtlCol="0">
            <a:spAutoFit/>
          </a:bodyPr>
          <a:lstStyle/>
          <a:p>
            <a:pPr>
              <a:lnSpc>
                <a:spcPct val="150000"/>
              </a:lnSpc>
            </a:pPr>
            <a:r>
              <a:rPr lang="en-US" b="0" i="0" dirty="0">
                <a:solidFill>
                  <a:schemeClr val="bg1">
                    <a:lumMod val="75000"/>
                  </a:schemeClr>
                </a:solidFill>
                <a:effectLst/>
                <a:latin typeface="IBM Plex Sans" panose="020B0503050203000203" pitchFamily="34" charset="0"/>
              </a:rPr>
              <a:t>When:</a:t>
            </a:r>
          </a:p>
          <a:p>
            <a:pPr>
              <a:lnSpc>
                <a:spcPct val="150000"/>
              </a:lnSpc>
            </a:pPr>
            <a:r>
              <a:rPr lang="en-US" dirty="0">
                <a:solidFill>
                  <a:schemeClr val="bg1">
                    <a:lumMod val="75000"/>
                  </a:schemeClr>
                </a:solidFill>
                <a:latin typeface="IBM Plex Sans" panose="020B0503050203000203" pitchFamily="34" charset="0"/>
              </a:rPr>
              <a:t>Where:</a:t>
            </a:r>
            <a:endParaRPr lang="en-GB" dirty="0">
              <a:solidFill>
                <a:schemeClr val="bg1">
                  <a:lumMod val="75000"/>
                </a:schemeClr>
              </a:solidFill>
              <a:latin typeface="IBM Plex Sans" panose="020B0503050203000203" pitchFamily="34" charset="0"/>
            </a:endParaRPr>
          </a:p>
        </p:txBody>
      </p:sp>
      <p:sp>
        <p:nvSpPr>
          <p:cNvPr id="8" name="TextBox 7">
            <a:extLst>
              <a:ext uri="{FF2B5EF4-FFF2-40B4-BE49-F238E27FC236}">
                <a16:creationId xmlns:a16="http://schemas.microsoft.com/office/drawing/2014/main" id="{057D5390-BDE2-4F7E-8032-40958BC63FEC}"/>
              </a:ext>
            </a:extLst>
          </p:cNvPr>
          <p:cNvSpPr txBox="1"/>
          <p:nvPr/>
        </p:nvSpPr>
        <p:spPr>
          <a:xfrm>
            <a:off x="7786688" y="4188654"/>
            <a:ext cx="3281362"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4 Apr 2021 – 6 Apr 2021</a:t>
            </a:r>
          </a:p>
          <a:p>
            <a:pPr>
              <a:lnSpc>
                <a:spcPct val="150000"/>
              </a:lnSpc>
            </a:pPr>
            <a:r>
              <a:rPr lang="en-US" dirty="0">
                <a:latin typeface="IBM Plex Sans" panose="020B0503050203000203" pitchFamily="34" charset="0"/>
              </a:rPr>
              <a:t>London, UK</a:t>
            </a:r>
            <a:endParaRPr lang="en-GB" dirty="0">
              <a:latin typeface="IBM Plex Sans" panose="020B0503050203000203" pitchFamily="34" charset="0"/>
            </a:endParaRPr>
          </a:p>
        </p:txBody>
      </p:sp>
      <p:sp>
        <p:nvSpPr>
          <p:cNvPr id="10" name="TextBox 9">
            <a:extLst>
              <a:ext uri="{FF2B5EF4-FFF2-40B4-BE49-F238E27FC236}">
                <a16:creationId xmlns:a16="http://schemas.microsoft.com/office/drawing/2014/main" id="{2DEB0208-F61B-4120-A83F-20E351229C55}"/>
              </a:ext>
            </a:extLst>
          </p:cNvPr>
          <p:cNvSpPr txBox="1"/>
          <p:nvPr/>
        </p:nvSpPr>
        <p:spPr>
          <a:xfrm>
            <a:off x="6891338" y="2004738"/>
            <a:ext cx="4176712" cy="1323439"/>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Bitcoin 2021 Conference</a:t>
            </a:r>
            <a:endParaRPr lang="en-GB" sz="4000" dirty="0">
              <a:solidFill>
                <a:srgbClr val="25B135"/>
              </a:solidFill>
              <a:latin typeface="IBM Plex Sans" panose="020B0503050203000203" pitchFamily="34" charset="0"/>
            </a:endParaRPr>
          </a:p>
        </p:txBody>
      </p:sp>
      <p:sp>
        <p:nvSpPr>
          <p:cNvPr id="12" name="Rectangle: Rounded Corners 11">
            <a:extLst>
              <a:ext uri="{FF2B5EF4-FFF2-40B4-BE49-F238E27FC236}">
                <a16:creationId xmlns:a16="http://schemas.microsoft.com/office/drawing/2014/main" id="{917D7704-7A31-42CB-89FD-9271E734A182}"/>
              </a:ext>
            </a:extLst>
          </p:cNvPr>
          <p:cNvSpPr/>
          <p:nvPr/>
        </p:nvSpPr>
        <p:spPr>
          <a:xfrm>
            <a:off x="708732" y="1618204"/>
            <a:ext cx="5038578" cy="3847514"/>
          </a:xfrm>
          <a:prstGeom prst="roundRect">
            <a:avLst>
              <a:gd name="adj" fmla="val 0"/>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24EEA3E-CD32-4B50-810A-36068E47E11B}"/>
              </a:ext>
            </a:extLst>
          </p:cNvPr>
          <p:cNvSpPr txBox="1"/>
          <p:nvPr/>
        </p:nvSpPr>
        <p:spPr>
          <a:xfrm>
            <a:off x="1138312" y="4179696"/>
            <a:ext cx="942975" cy="878061"/>
          </a:xfrm>
          <a:prstGeom prst="rect">
            <a:avLst/>
          </a:prstGeom>
          <a:noFill/>
        </p:spPr>
        <p:txBody>
          <a:bodyPr wrap="square" rtlCol="0">
            <a:spAutoFit/>
          </a:bodyPr>
          <a:lstStyle/>
          <a:p>
            <a:pPr>
              <a:lnSpc>
                <a:spcPct val="150000"/>
              </a:lnSpc>
            </a:pPr>
            <a:r>
              <a:rPr lang="en-US" b="0" i="0" dirty="0">
                <a:solidFill>
                  <a:schemeClr val="bg1">
                    <a:lumMod val="75000"/>
                  </a:schemeClr>
                </a:solidFill>
                <a:effectLst/>
                <a:latin typeface="IBM Plex Sans" panose="020B0503050203000203" pitchFamily="34" charset="0"/>
              </a:rPr>
              <a:t>When:</a:t>
            </a:r>
          </a:p>
          <a:p>
            <a:pPr>
              <a:lnSpc>
                <a:spcPct val="150000"/>
              </a:lnSpc>
            </a:pPr>
            <a:r>
              <a:rPr lang="en-US" dirty="0">
                <a:solidFill>
                  <a:schemeClr val="bg1">
                    <a:lumMod val="75000"/>
                  </a:schemeClr>
                </a:solidFill>
                <a:latin typeface="IBM Plex Sans" panose="020B0503050203000203" pitchFamily="34" charset="0"/>
              </a:rPr>
              <a:t>Where:</a:t>
            </a:r>
            <a:endParaRPr lang="en-GB" dirty="0">
              <a:solidFill>
                <a:schemeClr val="bg1">
                  <a:lumMod val="75000"/>
                </a:schemeClr>
              </a:solidFill>
              <a:latin typeface="IBM Plex Sans" panose="020B0503050203000203" pitchFamily="34" charset="0"/>
            </a:endParaRPr>
          </a:p>
        </p:txBody>
      </p:sp>
      <p:sp>
        <p:nvSpPr>
          <p:cNvPr id="14" name="TextBox 13">
            <a:extLst>
              <a:ext uri="{FF2B5EF4-FFF2-40B4-BE49-F238E27FC236}">
                <a16:creationId xmlns:a16="http://schemas.microsoft.com/office/drawing/2014/main" id="{59E62D0B-55B1-4D93-B035-65A28695DBC3}"/>
              </a:ext>
            </a:extLst>
          </p:cNvPr>
          <p:cNvSpPr txBox="1"/>
          <p:nvPr/>
        </p:nvSpPr>
        <p:spPr>
          <a:xfrm>
            <a:off x="2033662" y="4179696"/>
            <a:ext cx="3281362"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12 Dec 2020 @ 12pm (UTC)</a:t>
            </a:r>
          </a:p>
          <a:p>
            <a:pPr>
              <a:lnSpc>
                <a:spcPct val="150000"/>
              </a:lnSpc>
            </a:pPr>
            <a:r>
              <a:rPr lang="en-US" dirty="0">
                <a:latin typeface="IBM Plex Sans" panose="020B0503050203000203" pitchFamily="34" charset="0"/>
              </a:rPr>
              <a:t>YouTube</a:t>
            </a:r>
            <a:endParaRPr lang="en-GB" dirty="0">
              <a:latin typeface="IBM Plex Sans" panose="020B0503050203000203" pitchFamily="34" charset="0"/>
            </a:endParaRPr>
          </a:p>
        </p:txBody>
      </p:sp>
      <p:sp>
        <p:nvSpPr>
          <p:cNvPr id="15" name="TextBox 14">
            <a:extLst>
              <a:ext uri="{FF2B5EF4-FFF2-40B4-BE49-F238E27FC236}">
                <a16:creationId xmlns:a16="http://schemas.microsoft.com/office/drawing/2014/main" id="{3264FF1F-3277-4EF6-AE39-757656EEDD25}"/>
              </a:ext>
            </a:extLst>
          </p:cNvPr>
          <p:cNvSpPr txBox="1"/>
          <p:nvPr/>
        </p:nvSpPr>
        <p:spPr>
          <a:xfrm>
            <a:off x="1138312" y="1995780"/>
            <a:ext cx="4176712" cy="1323439"/>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Bisq growth review: Q4 2020</a:t>
            </a:r>
            <a:endParaRPr lang="en-GB" sz="4000" dirty="0">
              <a:solidFill>
                <a:srgbClr val="25B135"/>
              </a:solidFill>
              <a:latin typeface="IBM Plex Sans" panose="020B0503050203000203" pitchFamily="34" charset="0"/>
            </a:endParaRPr>
          </a:p>
        </p:txBody>
      </p:sp>
    </p:spTree>
    <p:extLst>
      <p:ext uri="{BB962C8B-B14F-4D97-AF65-F5344CB8AC3E}">
        <p14:creationId xmlns:p14="http://schemas.microsoft.com/office/powerpoint/2010/main" val="6661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0B4A60-E12F-4568-8D39-872A33B8BCBC}"/>
              </a:ext>
            </a:extLst>
          </p:cNvPr>
          <p:cNvSpPr/>
          <p:nvPr/>
        </p:nvSpPr>
        <p:spPr>
          <a:xfrm>
            <a:off x="0" y="0"/>
            <a:ext cx="12192000" cy="6858000"/>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bg1">
                  <a:lumMod val="85000"/>
                </a:schemeClr>
              </a:solidFill>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latin typeface="IBM Plex Sans" panose="020B0503050203000203" pitchFamily="34" charset="0"/>
              </a:rPr>
              <a:t>Upcoming events</a:t>
            </a:r>
            <a:endParaRPr lang="en-GB" sz="4000" dirty="0">
              <a:latin typeface="IBM Plex Sans" panose="020B0503050203000203" pitchFamily="34" charset="0"/>
            </a:endParaRPr>
          </a:p>
        </p:txBody>
      </p:sp>
      <p:sp>
        <p:nvSpPr>
          <p:cNvPr id="6" name="Rectangle: Rounded Corners 5">
            <a:extLst>
              <a:ext uri="{FF2B5EF4-FFF2-40B4-BE49-F238E27FC236}">
                <a16:creationId xmlns:a16="http://schemas.microsoft.com/office/drawing/2014/main" id="{F94B1E62-985B-482D-AD0D-5E876C5B914E}"/>
              </a:ext>
            </a:extLst>
          </p:cNvPr>
          <p:cNvSpPr/>
          <p:nvPr/>
        </p:nvSpPr>
        <p:spPr>
          <a:xfrm>
            <a:off x="6461758" y="1627162"/>
            <a:ext cx="5038578" cy="3847514"/>
          </a:xfrm>
          <a:prstGeom prst="roundRect">
            <a:avLst>
              <a:gd name="adj" fmla="val 0"/>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2A20B32-429A-4812-AE15-BEDCE8E55CDB}"/>
              </a:ext>
            </a:extLst>
          </p:cNvPr>
          <p:cNvSpPr txBox="1"/>
          <p:nvPr/>
        </p:nvSpPr>
        <p:spPr>
          <a:xfrm>
            <a:off x="6891338" y="4188654"/>
            <a:ext cx="942975" cy="878061"/>
          </a:xfrm>
          <a:prstGeom prst="rect">
            <a:avLst/>
          </a:prstGeom>
          <a:noFill/>
        </p:spPr>
        <p:txBody>
          <a:bodyPr wrap="square" rtlCol="0">
            <a:spAutoFit/>
          </a:bodyPr>
          <a:lstStyle/>
          <a:p>
            <a:pPr>
              <a:lnSpc>
                <a:spcPct val="150000"/>
              </a:lnSpc>
            </a:pPr>
            <a:r>
              <a:rPr lang="en-US" b="0" i="0" dirty="0">
                <a:solidFill>
                  <a:schemeClr val="bg1">
                    <a:lumMod val="75000"/>
                  </a:schemeClr>
                </a:solidFill>
                <a:effectLst/>
                <a:latin typeface="IBM Plex Sans" panose="020B0503050203000203" pitchFamily="34" charset="0"/>
              </a:rPr>
              <a:t>When:</a:t>
            </a:r>
          </a:p>
          <a:p>
            <a:pPr>
              <a:lnSpc>
                <a:spcPct val="150000"/>
              </a:lnSpc>
            </a:pPr>
            <a:r>
              <a:rPr lang="en-US" dirty="0">
                <a:solidFill>
                  <a:schemeClr val="bg1">
                    <a:lumMod val="75000"/>
                  </a:schemeClr>
                </a:solidFill>
                <a:latin typeface="IBM Plex Sans" panose="020B0503050203000203" pitchFamily="34" charset="0"/>
              </a:rPr>
              <a:t>Where:</a:t>
            </a:r>
            <a:endParaRPr lang="en-GB" dirty="0">
              <a:solidFill>
                <a:schemeClr val="bg1">
                  <a:lumMod val="75000"/>
                </a:schemeClr>
              </a:solidFill>
              <a:latin typeface="IBM Plex Sans" panose="020B0503050203000203" pitchFamily="34" charset="0"/>
            </a:endParaRPr>
          </a:p>
        </p:txBody>
      </p:sp>
      <p:sp>
        <p:nvSpPr>
          <p:cNvPr id="8" name="TextBox 7">
            <a:extLst>
              <a:ext uri="{FF2B5EF4-FFF2-40B4-BE49-F238E27FC236}">
                <a16:creationId xmlns:a16="http://schemas.microsoft.com/office/drawing/2014/main" id="{057D5390-BDE2-4F7E-8032-40958BC63FEC}"/>
              </a:ext>
            </a:extLst>
          </p:cNvPr>
          <p:cNvSpPr txBox="1"/>
          <p:nvPr/>
        </p:nvSpPr>
        <p:spPr>
          <a:xfrm>
            <a:off x="7786688" y="4188654"/>
            <a:ext cx="3281362"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4 Apr 2021 – 6 Apr 2021</a:t>
            </a:r>
          </a:p>
          <a:p>
            <a:pPr>
              <a:lnSpc>
                <a:spcPct val="150000"/>
              </a:lnSpc>
            </a:pPr>
            <a:r>
              <a:rPr lang="en-US" dirty="0">
                <a:latin typeface="IBM Plex Sans" panose="020B0503050203000203" pitchFamily="34" charset="0"/>
              </a:rPr>
              <a:t>London, UK</a:t>
            </a:r>
            <a:endParaRPr lang="en-GB" dirty="0">
              <a:latin typeface="IBM Plex Sans" panose="020B0503050203000203" pitchFamily="34" charset="0"/>
            </a:endParaRPr>
          </a:p>
        </p:txBody>
      </p:sp>
      <p:sp>
        <p:nvSpPr>
          <p:cNvPr id="10" name="TextBox 9">
            <a:extLst>
              <a:ext uri="{FF2B5EF4-FFF2-40B4-BE49-F238E27FC236}">
                <a16:creationId xmlns:a16="http://schemas.microsoft.com/office/drawing/2014/main" id="{2DEB0208-F61B-4120-A83F-20E351229C55}"/>
              </a:ext>
            </a:extLst>
          </p:cNvPr>
          <p:cNvSpPr txBox="1"/>
          <p:nvPr/>
        </p:nvSpPr>
        <p:spPr>
          <a:xfrm>
            <a:off x="6891338" y="2004738"/>
            <a:ext cx="4176712" cy="1323439"/>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Bitcoin 2021 Conference</a:t>
            </a:r>
            <a:endParaRPr lang="en-GB" sz="4000" dirty="0">
              <a:solidFill>
                <a:srgbClr val="25B135"/>
              </a:solidFill>
              <a:latin typeface="IBM Plex Sans" panose="020B0503050203000203" pitchFamily="34" charset="0"/>
            </a:endParaRPr>
          </a:p>
        </p:txBody>
      </p:sp>
      <p:sp>
        <p:nvSpPr>
          <p:cNvPr id="12" name="Rectangle: Rounded Corners 11">
            <a:extLst>
              <a:ext uri="{FF2B5EF4-FFF2-40B4-BE49-F238E27FC236}">
                <a16:creationId xmlns:a16="http://schemas.microsoft.com/office/drawing/2014/main" id="{917D7704-7A31-42CB-89FD-9271E734A182}"/>
              </a:ext>
            </a:extLst>
          </p:cNvPr>
          <p:cNvSpPr/>
          <p:nvPr/>
        </p:nvSpPr>
        <p:spPr>
          <a:xfrm>
            <a:off x="708732" y="1618204"/>
            <a:ext cx="5038578" cy="3847514"/>
          </a:xfrm>
          <a:prstGeom prst="roundRect">
            <a:avLst>
              <a:gd name="adj" fmla="val 0"/>
            </a:avLst>
          </a:prstGeom>
          <a:solidFill>
            <a:schemeClr val="bg1"/>
          </a:solidFill>
          <a:ln>
            <a:noFill/>
          </a:ln>
          <a:effectLst>
            <a:outerShdw blurRad="393700" dist="5715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624EEA3E-CD32-4B50-810A-36068E47E11B}"/>
              </a:ext>
            </a:extLst>
          </p:cNvPr>
          <p:cNvSpPr txBox="1"/>
          <p:nvPr/>
        </p:nvSpPr>
        <p:spPr>
          <a:xfrm>
            <a:off x="1138312" y="4179696"/>
            <a:ext cx="942975" cy="878061"/>
          </a:xfrm>
          <a:prstGeom prst="rect">
            <a:avLst/>
          </a:prstGeom>
          <a:noFill/>
        </p:spPr>
        <p:txBody>
          <a:bodyPr wrap="square" rtlCol="0">
            <a:spAutoFit/>
          </a:bodyPr>
          <a:lstStyle/>
          <a:p>
            <a:pPr>
              <a:lnSpc>
                <a:spcPct val="150000"/>
              </a:lnSpc>
            </a:pPr>
            <a:r>
              <a:rPr lang="en-US" b="0" i="0" dirty="0">
                <a:solidFill>
                  <a:schemeClr val="bg1">
                    <a:lumMod val="75000"/>
                  </a:schemeClr>
                </a:solidFill>
                <a:effectLst/>
                <a:latin typeface="IBM Plex Sans" panose="020B0503050203000203" pitchFamily="34" charset="0"/>
              </a:rPr>
              <a:t>When:</a:t>
            </a:r>
          </a:p>
          <a:p>
            <a:pPr>
              <a:lnSpc>
                <a:spcPct val="150000"/>
              </a:lnSpc>
            </a:pPr>
            <a:r>
              <a:rPr lang="en-US" dirty="0">
                <a:solidFill>
                  <a:schemeClr val="bg1">
                    <a:lumMod val="75000"/>
                  </a:schemeClr>
                </a:solidFill>
                <a:latin typeface="IBM Plex Sans" panose="020B0503050203000203" pitchFamily="34" charset="0"/>
              </a:rPr>
              <a:t>Where:</a:t>
            </a:r>
            <a:endParaRPr lang="en-GB" dirty="0">
              <a:solidFill>
                <a:schemeClr val="bg1">
                  <a:lumMod val="75000"/>
                </a:schemeClr>
              </a:solidFill>
              <a:latin typeface="IBM Plex Sans" panose="020B0503050203000203" pitchFamily="34" charset="0"/>
            </a:endParaRPr>
          </a:p>
        </p:txBody>
      </p:sp>
      <p:sp>
        <p:nvSpPr>
          <p:cNvPr id="14" name="TextBox 13">
            <a:extLst>
              <a:ext uri="{FF2B5EF4-FFF2-40B4-BE49-F238E27FC236}">
                <a16:creationId xmlns:a16="http://schemas.microsoft.com/office/drawing/2014/main" id="{59E62D0B-55B1-4D93-B035-65A28695DBC3}"/>
              </a:ext>
            </a:extLst>
          </p:cNvPr>
          <p:cNvSpPr txBox="1"/>
          <p:nvPr/>
        </p:nvSpPr>
        <p:spPr>
          <a:xfrm>
            <a:off x="2033662" y="4179696"/>
            <a:ext cx="3281362" cy="878061"/>
          </a:xfrm>
          <a:prstGeom prst="rect">
            <a:avLst/>
          </a:prstGeom>
          <a:noFill/>
        </p:spPr>
        <p:txBody>
          <a:bodyPr wrap="square" rtlCol="0">
            <a:spAutoFit/>
          </a:bodyPr>
          <a:lstStyle/>
          <a:p>
            <a:pPr>
              <a:lnSpc>
                <a:spcPct val="150000"/>
              </a:lnSpc>
            </a:pPr>
            <a:r>
              <a:rPr lang="en-US" b="0" i="0" dirty="0">
                <a:effectLst/>
                <a:latin typeface="IBM Plex Sans" panose="020B0503050203000203" pitchFamily="34" charset="0"/>
              </a:rPr>
              <a:t>12 Dec 2020 @ 12pm (UTC)</a:t>
            </a:r>
          </a:p>
          <a:p>
            <a:pPr>
              <a:lnSpc>
                <a:spcPct val="150000"/>
              </a:lnSpc>
            </a:pPr>
            <a:r>
              <a:rPr lang="en-US" dirty="0">
                <a:latin typeface="IBM Plex Sans" panose="020B0503050203000203" pitchFamily="34" charset="0"/>
              </a:rPr>
              <a:t>YouTube</a:t>
            </a:r>
            <a:endParaRPr lang="en-GB" dirty="0">
              <a:latin typeface="IBM Plex Sans" panose="020B0503050203000203" pitchFamily="34" charset="0"/>
            </a:endParaRPr>
          </a:p>
        </p:txBody>
      </p:sp>
      <p:sp>
        <p:nvSpPr>
          <p:cNvPr id="15" name="TextBox 14">
            <a:extLst>
              <a:ext uri="{FF2B5EF4-FFF2-40B4-BE49-F238E27FC236}">
                <a16:creationId xmlns:a16="http://schemas.microsoft.com/office/drawing/2014/main" id="{3264FF1F-3277-4EF6-AE39-757656EEDD25}"/>
              </a:ext>
            </a:extLst>
          </p:cNvPr>
          <p:cNvSpPr txBox="1"/>
          <p:nvPr/>
        </p:nvSpPr>
        <p:spPr>
          <a:xfrm>
            <a:off x="1138312" y="1995780"/>
            <a:ext cx="4176712" cy="1323439"/>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Bisq growth review: Q4 2020</a:t>
            </a:r>
            <a:endParaRPr lang="en-GB" sz="4000" dirty="0">
              <a:solidFill>
                <a:srgbClr val="25B135"/>
              </a:solidFill>
              <a:latin typeface="IBM Plex Sans" panose="020B0503050203000203" pitchFamily="34" charset="0"/>
            </a:endParaRPr>
          </a:p>
        </p:txBody>
      </p:sp>
      <p:sp>
        <p:nvSpPr>
          <p:cNvPr id="2" name="Rectangle 1">
            <a:extLst>
              <a:ext uri="{FF2B5EF4-FFF2-40B4-BE49-F238E27FC236}">
                <a16:creationId xmlns:a16="http://schemas.microsoft.com/office/drawing/2014/main" id="{CC1A89B0-F58D-4E68-B9AE-7BE1F6E783C8}"/>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18F28F3F-A7CA-4886-8BC2-47C8B94E0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9" name="TextBox 8">
            <a:extLst>
              <a:ext uri="{FF2B5EF4-FFF2-40B4-BE49-F238E27FC236}">
                <a16:creationId xmlns:a16="http://schemas.microsoft.com/office/drawing/2014/main" id="{369CDABC-5AD3-4F73-BAC5-D23C19F515A0}"/>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17" name="TextBox 16">
            <a:extLst>
              <a:ext uri="{FF2B5EF4-FFF2-40B4-BE49-F238E27FC236}">
                <a16:creationId xmlns:a16="http://schemas.microsoft.com/office/drawing/2014/main" id="{A6B8677A-5256-443E-ABE8-9C34D63FB959}"/>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Tree>
    <p:extLst>
      <p:ext uri="{BB962C8B-B14F-4D97-AF65-F5344CB8AC3E}">
        <p14:creationId xmlns:p14="http://schemas.microsoft.com/office/powerpoint/2010/main" val="28587948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37AAF71-167D-4951-9AAA-B8BB777FE47D}"/>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Join the community!</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5038577" cy="2955553"/>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Bisq is always looking for highly-skilled developers, designers and security experts to join our community. </a:t>
            </a:r>
          </a:p>
          <a:p>
            <a:pPr>
              <a:lnSpc>
                <a:spcPct val="150000"/>
              </a:lnSpc>
            </a:pPr>
            <a:endParaRPr lang="en-US" dirty="0">
              <a:solidFill>
                <a:schemeClr val="bg1">
                  <a:lumMod val="50000"/>
                </a:schemeClr>
              </a:solidFill>
              <a:latin typeface="IBM Plex Sans" panose="020B0503050203000203" pitchFamily="34" charset="0"/>
            </a:endParaRPr>
          </a:p>
          <a:p>
            <a:pPr>
              <a:lnSpc>
                <a:spcPct val="150000"/>
              </a:lnSpc>
            </a:pPr>
            <a:r>
              <a:rPr lang="en-US" b="0" i="0" dirty="0">
                <a:solidFill>
                  <a:schemeClr val="bg1">
                    <a:lumMod val="50000"/>
                  </a:schemeClr>
                </a:solidFill>
                <a:effectLst/>
                <a:latin typeface="IBM Plex Sans" panose="020B0503050203000203" pitchFamily="34" charset="0"/>
              </a:rPr>
              <a:t>If you’re interested in helping make Bisq better, there are many ways to contribute. We’d love to hear from you!</a:t>
            </a:r>
            <a:endParaRPr lang="en-GB" dirty="0">
              <a:solidFill>
                <a:schemeClr val="bg1">
                  <a:lumMod val="50000"/>
                </a:schemeClr>
              </a:solidFill>
              <a:latin typeface="IBM Plex Sans" panose="020B0503050203000203" pitchFamily="34" charset="0"/>
            </a:endParaRPr>
          </a:p>
        </p:txBody>
      </p:sp>
      <p:sp>
        <p:nvSpPr>
          <p:cNvPr id="2" name="TextBox 1">
            <a:extLst>
              <a:ext uri="{FF2B5EF4-FFF2-40B4-BE49-F238E27FC236}">
                <a16:creationId xmlns:a16="http://schemas.microsoft.com/office/drawing/2014/main" id="{A7F298E2-CCA6-4A87-9BFD-17EB845CCF62}"/>
              </a:ext>
            </a:extLst>
          </p:cNvPr>
          <p:cNvSpPr txBox="1"/>
          <p:nvPr/>
        </p:nvSpPr>
        <p:spPr>
          <a:xfrm>
            <a:off x="7380182" y="1643232"/>
            <a:ext cx="4120153" cy="3786549"/>
          </a:xfrm>
          <a:prstGeom prst="rect">
            <a:avLst/>
          </a:prstGeom>
          <a:noFill/>
        </p:spPr>
        <p:txBody>
          <a:bodyPr wrap="square" rtlCol="0">
            <a:spAutoFit/>
          </a:bodyPr>
          <a:lstStyle/>
          <a:p>
            <a:pPr>
              <a:lnSpc>
                <a:spcPct val="150000"/>
              </a:lnSpc>
            </a:pPr>
            <a:r>
              <a:rPr lang="en-US" b="0" i="0" u="sng" dirty="0">
                <a:solidFill>
                  <a:srgbClr val="25B135"/>
                </a:solidFill>
                <a:effectLst/>
                <a:latin typeface="IBM Plex Sans" panose="020B0503050203000203" pitchFamily="34" charset="0"/>
              </a:rPr>
              <a:t>GitHub</a:t>
            </a:r>
          </a:p>
          <a:p>
            <a:pPr>
              <a:lnSpc>
                <a:spcPct val="150000"/>
              </a:lnSpc>
            </a:pPr>
            <a:r>
              <a:rPr lang="en-US" b="0" i="0" u="sng" dirty="0" err="1">
                <a:solidFill>
                  <a:srgbClr val="25B135"/>
                </a:solidFill>
                <a:effectLst/>
                <a:latin typeface="IBM Plex Sans" panose="020B0503050203000203" pitchFamily="34" charset="0"/>
              </a:rPr>
              <a:t>Keybase</a:t>
            </a:r>
            <a:endParaRPr lang="en-US" b="0" i="0" u="sng" dirty="0">
              <a:solidFill>
                <a:srgbClr val="25B135"/>
              </a:solidFill>
              <a:effectLst/>
              <a:latin typeface="IBM Plex Sans" panose="020B0503050203000203" pitchFamily="34" charset="0"/>
            </a:endParaRPr>
          </a:p>
          <a:p>
            <a:pPr>
              <a:lnSpc>
                <a:spcPct val="150000"/>
              </a:lnSpc>
            </a:pPr>
            <a:r>
              <a:rPr lang="en-US" b="0" i="0" u="sng" dirty="0">
                <a:solidFill>
                  <a:srgbClr val="25B135"/>
                </a:solidFill>
                <a:effectLst/>
                <a:latin typeface="IBM Plex Sans" panose="020B0503050203000203" pitchFamily="34" charset="0"/>
              </a:rPr>
              <a:t>Twitter</a:t>
            </a:r>
          </a:p>
          <a:p>
            <a:pPr>
              <a:lnSpc>
                <a:spcPct val="150000"/>
              </a:lnSpc>
            </a:pPr>
            <a:r>
              <a:rPr lang="en-US" b="0" i="0" u="sng" dirty="0">
                <a:solidFill>
                  <a:srgbClr val="25B135"/>
                </a:solidFill>
                <a:effectLst/>
                <a:latin typeface="IBM Plex Sans" panose="020B0503050203000203" pitchFamily="34" charset="0"/>
              </a:rPr>
              <a:t>YouTube</a:t>
            </a:r>
          </a:p>
          <a:p>
            <a:pPr>
              <a:lnSpc>
                <a:spcPct val="150000"/>
              </a:lnSpc>
            </a:pPr>
            <a:r>
              <a:rPr lang="en-US" b="0" i="0" u="sng" dirty="0">
                <a:solidFill>
                  <a:srgbClr val="25B135"/>
                </a:solidFill>
                <a:effectLst/>
                <a:latin typeface="IBM Plex Sans" panose="020B0503050203000203" pitchFamily="34" charset="0"/>
              </a:rPr>
              <a:t>Forum</a:t>
            </a:r>
          </a:p>
          <a:p>
            <a:pPr>
              <a:lnSpc>
                <a:spcPct val="150000"/>
              </a:lnSpc>
            </a:pPr>
            <a:r>
              <a:rPr lang="en-US" b="0" i="0" u="sng" dirty="0" err="1">
                <a:solidFill>
                  <a:srgbClr val="25B135"/>
                </a:solidFill>
                <a:effectLst/>
                <a:latin typeface="IBM Plex Sans" panose="020B0503050203000203" pitchFamily="34" charset="0"/>
              </a:rPr>
              <a:t>Freenode</a:t>
            </a:r>
            <a:r>
              <a:rPr lang="en-US" b="0" i="0" u="sng" dirty="0">
                <a:solidFill>
                  <a:srgbClr val="25B135"/>
                </a:solidFill>
                <a:effectLst/>
                <a:latin typeface="IBM Plex Sans" panose="020B0503050203000203" pitchFamily="34" charset="0"/>
              </a:rPr>
              <a:t> IRC</a:t>
            </a:r>
          </a:p>
          <a:p>
            <a:pPr>
              <a:lnSpc>
                <a:spcPct val="150000"/>
              </a:lnSpc>
            </a:pPr>
            <a:r>
              <a:rPr lang="en-US" b="0" i="0" u="sng" dirty="0">
                <a:solidFill>
                  <a:srgbClr val="25B135"/>
                </a:solidFill>
                <a:effectLst/>
                <a:latin typeface="IBM Plex Sans" panose="020B0503050203000203" pitchFamily="34" charset="0"/>
              </a:rPr>
              <a:t>Reddit</a:t>
            </a:r>
          </a:p>
          <a:p>
            <a:pPr>
              <a:lnSpc>
                <a:spcPct val="150000"/>
              </a:lnSpc>
            </a:pPr>
            <a:r>
              <a:rPr lang="en-US" b="0" i="0" u="sng" dirty="0">
                <a:solidFill>
                  <a:srgbClr val="25B135"/>
                </a:solidFill>
                <a:effectLst/>
                <a:latin typeface="IBM Plex Sans" panose="020B0503050203000203" pitchFamily="34" charset="0"/>
              </a:rPr>
              <a:t>Matrix</a:t>
            </a:r>
          </a:p>
          <a:p>
            <a:pPr>
              <a:lnSpc>
                <a:spcPct val="150000"/>
              </a:lnSpc>
            </a:pPr>
            <a:r>
              <a:rPr lang="en-US" b="0" i="0" u="sng" dirty="0">
                <a:solidFill>
                  <a:srgbClr val="25B135"/>
                </a:solidFill>
                <a:effectLst/>
                <a:latin typeface="IBM Plex Sans" panose="020B0503050203000203" pitchFamily="34" charset="0"/>
              </a:rPr>
              <a:t>Telegram</a:t>
            </a:r>
            <a:endParaRPr lang="en-GB" u="sng" dirty="0">
              <a:solidFill>
                <a:srgbClr val="25B135"/>
              </a:solidFill>
              <a:latin typeface="IBM Plex Sans" panose="020B0503050203000203" pitchFamily="34" charset="0"/>
            </a:endParaRPr>
          </a:p>
        </p:txBody>
      </p:sp>
      <p:pic>
        <p:nvPicPr>
          <p:cNvPr id="7" name="Graphic 6">
            <a:extLst>
              <a:ext uri="{FF2B5EF4-FFF2-40B4-BE49-F238E27FC236}">
                <a16:creationId xmlns:a16="http://schemas.microsoft.com/office/drawing/2014/main" id="{0B0EA5B7-DA5F-42DF-AB11-C2F9D1DDF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400" y="1788381"/>
            <a:ext cx="238085" cy="238085"/>
          </a:xfrm>
          <a:prstGeom prst="rect">
            <a:avLst/>
          </a:prstGeom>
        </p:spPr>
      </p:pic>
      <p:pic>
        <p:nvPicPr>
          <p:cNvPr id="31" name="Graphic 30">
            <a:extLst>
              <a:ext uri="{FF2B5EF4-FFF2-40B4-BE49-F238E27FC236}">
                <a16:creationId xmlns:a16="http://schemas.microsoft.com/office/drawing/2014/main" id="{2C3545D7-CD64-4E79-8523-E69A6E6DD4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010400" y="2203087"/>
            <a:ext cx="238085" cy="238085"/>
          </a:xfrm>
          <a:prstGeom prst="rect">
            <a:avLst/>
          </a:prstGeom>
        </p:spPr>
      </p:pic>
      <p:pic>
        <p:nvPicPr>
          <p:cNvPr id="37" name="Graphic 36">
            <a:extLst>
              <a:ext uri="{FF2B5EF4-FFF2-40B4-BE49-F238E27FC236}">
                <a16:creationId xmlns:a16="http://schemas.microsoft.com/office/drawing/2014/main" id="{078C85AE-E0B2-45A5-B873-33BAFF145B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010400" y="2617793"/>
            <a:ext cx="238085" cy="238085"/>
          </a:xfrm>
          <a:prstGeom prst="rect">
            <a:avLst/>
          </a:prstGeom>
        </p:spPr>
      </p:pic>
      <p:pic>
        <p:nvPicPr>
          <p:cNvPr id="39" name="Graphic 38">
            <a:extLst>
              <a:ext uri="{FF2B5EF4-FFF2-40B4-BE49-F238E27FC236}">
                <a16:creationId xmlns:a16="http://schemas.microsoft.com/office/drawing/2014/main" id="{A4FC6E26-56B3-4EF3-9865-4A2C59604F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10400" y="3032499"/>
            <a:ext cx="238085" cy="238085"/>
          </a:xfrm>
          <a:prstGeom prst="rect">
            <a:avLst/>
          </a:prstGeom>
        </p:spPr>
      </p:pic>
      <p:pic>
        <p:nvPicPr>
          <p:cNvPr id="41" name="Graphic 40">
            <a:extLst>
              <a:ext uri="{FF2B5EF4-FFF2-40B4-BE49-F238E27FC236}">
                <a16:creationId xmlns:a16="http://schemas.microsoft.com/office/drawing/2014/main" id="{AEA773D7-92B2-4074-BF67-C5A89A9725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010400" y="3451389"/>
            <a:ext cx="238085" cy="238085"/>
          </a:xfrm>
          <a:prstGeom prst="rect">
            <a:avLst/>
          </a:prstGeom>
        </p:spPr>
      </p:pic>
      <p:pic>
        <p:nvPicPr>
          <p:cNvPr id="43" name="Graphic 42">
            <a:extLst>
              <a:ext uri="{FF2B5EF4-FFF2-40B4-BE49-F238E27FC236}">
                <a16:creationId xmlns:a16="http://schemas.microsoft.com/office/drawing/2014/main" id="{05900635-2CCE-4BCA-A21C-1794909A48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010400" y="3866095"/>
            <a:ext cx="238085" cy="238085"/>
          </a:xfrm>
          <a:prstGeom prst="rect">
            <a:avLst/>
          </a:prstGeom>
        </p:spPr>
      </p:pic>
      <p:pic>
        <p:nvPicPr>
          <p:cNvPr id="45" name="Graphic 44">
            <a:extLst>
              <a:ext uri="{FF2B5EF4-FFF2-40B4-BE49-F238E27FC236}">
                <a16:creationId xmlns:a16="http://schemas.microsoft.com/office/drawing/2014/main" id="{CB36F954-9740-4985-8195-E4F90F0E50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010400" y="4280801"/>
            <a:ext cx="238085" cy="238085"/>
          </a:xfrm>
          <a:prstGeom prst="rect">
            <a:avLst/>
          </a:prstGeom>
        </p:spPr>
      </p:pic>
      <p:pic>
        <p:nvPicPr>
          <p:cNvPr id="47" name="Graphic 46">
            <a:extLst>
              <a:ext uri="{FF2B5EF4-FFF2-40B4-BE49-F238E27FC236}">
                <a16:creationId xmlns:a16="http://schemas.microsoft.com/office/drawing/2014/main" id="{D6B9F319-A9EA-484C-919F-05C64362E8B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010400" y="4695507"/>
            <a:ext cx="238085" cy="238085"/>
          </a:xfrm>
          <a:prstGeom prst="rect">
            <a:avLst/>
          </a:prstGeom>
        </p:spPr>
      </p:pic>
      <p:pic>
        <p:nvPicPr>
          <p:cNvPr id="49" name="Graphic 48">
            <a:extLst>
              <a:ext uri="{FF2B5EF4-FFF2-40B4-BE49-F238E27FC236}">
                <a16:creationId xmlns:a16="http://schemas.microsoft.com/office/drawing/2014/main" id="{6F0C7FF6-6481-4B53-BC30-502AA624A8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010399" y="5110213"/>
            <a:ext cx="238085" cy="238085"/>
          </a:xfrm>
          <a:prstGeom prst="rect">
            <a:avLst/>
          </a:prstGeom>
        </p:spPr>
      </p:pic>
    </p:spTree>
    <p:extLst>
      <p:ext uri="{BB962C8B-B14F-4D97-AF65-F5344CB8AC3E}">
        <p14:creationId xmlns:p14="http://schemas.microsoft.com/office/powerpoint/2010/main" val="17108951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D73D76-4CE2-45D4-B36E-2D795DF848F8}"/>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Roles we are looking for…</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3078479" cy="1293559"/>
          </a:xfrm>
          <a:prstGeom prst="rect">
            <a:avLst/>
          </a:prstGeom>
          <a:noFill/>
        </p:spPr>
        <p:txBody>
          <a:bodyPr wrap="square" rtlCol="0">
            <a:spAutoFit/>
          </a:bodyPr>
          <a:lstStyle/>
          <a:p>
            <a:pPr>
              <a:lnSpc>
                <a:spcPct val="150000"/>
              </a:lnSpc>
            </a:pPr>
            <a:r>
              <a:rPr lang="en-US" b="0" i="0" dirty="0">
                <a:solidFill>
                  <a:schemeClr val="bg1">
                    <a:lumMod val="50000"/>
                  </a:schemeClr>
                </a:solidFill>
                <a:effectLst/>
                <a:latin typeface="IBM Plex Sans" panose="020B0503050203000203" pitchFamily="34" charset="0"/>
              </a:rPr>
              <a:t>Bisq uses the GitHub platform to advertise roles and projects available.</a:t>
            </a:r>
            <a:endParaRPr lang="en-GB" dirty="0">
              <a:solidFill>
                <a:schemeClr val="bg1">
                  <a:lumMod val="50000"/>
                </a:schemeClr>
              </a:solidFill>
              <a:latin typeface="IBM Plex Sans" panose="020B0503050203000203" pitchFamily="34" charset="0"/>
            </a:endParaRPr>
          </a:p>
        </p:txBody>
      </p:sp>
      <p:sp>
        <p:nvSpPr>
          <p:cNvPr id="46" name="TextBox 45">
            <a:extLst>
              <a:ext uri="{FF2B5EF4-FFF2-40B4-BE49-F238E27FC236}">
                <a16:creationId xmlns:a16="http://schemas.microsoft.com/office/drawing/2014/main" id="{C72E19CE-15C4-47C7-B553-15B0D166ABCC}"/>
              </a:ext>
            </a:extLst>
          </p:cNvPr>
          <p:cNvSpPr txBox="1"/>
          <p:nvPr/>
        </p:nvSpPr>
        <p:spPr>
          <a:xfrm>
            <a:off x="705146" y="3275301"/>
            <a:ext cx="2342853" cy="648406"/>
          </a:xfrm>
          <a:prstGeom prst="roundRect">
            <a:avLst>
              <a:gd name="adj" fmla="val 50000"/>
            </a:avLst>
          </a:prstGeom>
          <a:solidFill>
            <a:srgbClr val="25B135"/>
          </a:solidFill>
          <a:ln>
            <a:noFill/>
          </a:ln>
        </p:spPr>
        <p:txBody>
          <a:bodyPr wrap="square" lIns="252000" tIns="0" rIns="252000" bIns="90000" rtlCol="0">
            <a:spAutoFit/>
          </a:bodyPr>
          <a:lstStyle/>
          <a:p>
            <a:pPr>
              <a:lnSpc>
                <a:spcPct val="150000"/>
              </a:lnSpc>
            </a:pPr>
            <a:r>
              <a:rPr lang="en-US" b="1" i="0" dirty="0">
                <a:solidFill>
                  <a:schemeClr val="bg1"/>
                </a:solidFill>
                <a:effectLst/>
                <a:latin typeface="IBM Plex Sans" panose="020B0503050203000203" pitchFamily="34" charset="0"/>
              </a:rPr>
              <a:t>     </a:t>
            </a:r>
            <a:r>
              <a:rPr lang="en-US" i="0" dirty="0">
                <a:solidFill>
                  <a:schemeClr val="bg1"/>
                </a:solidFill>
                <a:effectLst/>
                <a:latin typeface="IBM Plex Sans" panose="020B0503050203000203" pitchFamily="34" charset="0"/>
              </a:rPr>
              <a:t>Visit:</a:t>
            </a:r>
            <a:r>
              <a:rPr lang="en-US" b="1" i="0" dirty="0">
                <a:solidFill>
                  <a:schemeClr val="bg1"/>
                </a:solidFill>
                <a:effectLst/>
                <a:latin typeface="IBM Plex Sans" panose="020B0503050203000203" pitchFamily="34" charset="0"/>
              </a:rPr>
              <a:t> GitHub</a:t>
            </a:r>
            <a:endParaRPr lang="en-GB" dirty="0">
              <a:solidFill>
                <a:schemeClr val="bg1"/>
              </a:solidFill>
              <a:latin typeface="IBM Plex Sans" panose="020B0503050203000203" pitchFamily="34" charset="0"/>
            </a:endParaRPr>
          </a:p>
        </p:txBody>
      </p:sp>
      <p:graphicFrame>
        <p:nvGraphicFramePr>
          <p:cNvPr id="12" name="Table 12">
            <a:extLst>
              <a:ext uri="{FF2B5EF4-FFF2-40B4-BE49-F238E27FC236}">
                <a16:creationId xmlns:a16="http://schemas.microsoft.com/office/drawing/2014/main" id="{1B16230A-C2E4-4451-ADF6-9D391939EC69}"/>
              </a:ext>
            </a:extLst>
          </p:cNvPr>
          <p:cNvGraphicFramePr>
            <a:graphicFrameLocks noGrp="1"/>
          </p:cNvGraphicFramePr>
          <p:nvPr>
            <p:extLst>
              <p:ext uri="{D42A27DB-BD31-4B8C-83A1-F6EECF244321}">
                <p14:modId xmlns:p14="http://schemas.microsoft.com/office/powerpoint/2010/main" val="451706782"/>
              </p:ext>
            </p:extLst>
          </p:nvPr>
        </p:nvGraphicFramePr>
        <p:xfrm>
          <a:off x="4675821" y="1723914"/>
          <a:ext cx="6930095"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48093401"/>
                    </a:ext>
                  </a:extLst>
                </a:gridCol>
                <a:gridCol w="6721815">
                  <a:extLst>
                    <a:ext uri="{9D8B030D-6E8A-4147-A177-3AD203B41FA5}">
                      <a16:colId xmlns:a16="http://schemas.microsoft.com/office/drawing/2014/main" val="246263067"/>
                    </a:ext>
                  </a:extLst>
                </a:gridCol>
              </a:tblGrid>
              <a:tr h="0">
                <a:tc>
                  <a:txBody>
                    <a:bodyPr/>
                    <a:lstStyle/>
                    <a:p>
                      <a:endParaRPr lang="en-GB" dirty="0"/>
                    </a:p>
                  </a:txBody>
                  <a:tcPr>
                    <a:lnR w="12700" cmpd="sng">
                      <a:noFill/>
                    </a:ln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Java developer</a:t>
                      </a:r>
                    </a:p>
                    <a:p>
                      <a:pPr>
                        <a:lnSpc>
                          <a:spcPct val="150000"/>
                        </a:lnSpc>
                      </a:pPr>
                      <a:r>
                        <a:rPr lang="en-US" b="0" i="0" dirty="0">
                          <a:solidFill>
                            <a:schemeClr val="bg1">
                              <a:lumMod val="50000"/>
                            </a:schemeClr>
                          </a:solidFill>
                          <a:effectLst/>
                          <a:latin typeface="IBM Plex Sans" panose="020B0503050203000203" pitchFamily="34" charset="0"/>
                        </a:rPr>
                        <a:t>The power of open-source is the power of the people. The people rule.</a:t>
                      </a:r>
                      <a:endParaRPr lang="en-GB" dirty="0"/>
                    </a:p>
                  </a:txBody>
                  <a:tcPr marL="252000" marR="252000" marT="108000" marB="252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751396"/>
                  </a:ext>
                </a:extLst>
              </a:tr>
            </a:tbl>
          </a:graphicData>
        </a:graphic>
      </p:graphicFrame>
      <p:pic>
        <p:nvPicPr>
          <p:cNvPr id="7" name="Graphic 6">
            <a:extLst>
              <a:ext uri="{FF2B5EF4-FFF2-40B4-BE49-F238E27FC236}">
                <a16:creationId xmlns:a16="http://schemas.microsoft.com/office/drawing/2014/main" id="{0B0EA5B7-DA5F-42DF-AB11-C2F9D1DDF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593" y="3479387"/>
            <a:ext cx="238085" cy="238085"/>
          </a:xfrm>
          <a:prstGeom prst="rect">
            <a:avLst/>
          </a:prstGeom>
        </p:spPr>
      </p:pic>
      <p:graphicFrame>
        <p:nvGraphicFramePr>
          <p:cNvPr id="15" name="Table 14">
            <a:extLst>
              <a:ext uri="{FF2B5EF4-FFF2-40B4-BE49-F238E27FC236}">
                <a16:creationId xmlns:a16="http://schemas.microsoft.com/office/drawing/2014/main" id="{E500C012-58B6-4770-B303-3E95D9D49E24}"/>
              </a:ext>
            </a:extLst>
          </p:cNvPr>
          <p:cNvGraphicFramePr>
            <a:graphicFrameLocks noGrp="1"/>
          </p:cNvGraphicFramePr>
          <p:nvPr>
            <p:extLst>
              <p:ext uri="{D42A27DB-BD31-4B8C-83A1-F6EECF244321}">
                <p14:modId xmlns:p14="http://schemas.microsoft.com/office/powerpoint/2010/main" val="1733572284"/>
              </p:ext>
            </p:extLst>
          </p:nvPr>
        </p:nvGraphicFramePr>
        <p:xfrm>
          <a:off x="4675821" y="3725426"/>
          <a:ext cx="6930094"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64884424"/>
                    </a:ext>
                  </a:extLst>
                </a:gridCol>
                <a:gridCol w="6721814">
                  <a:extLst>
                    <a:ext uri="{9D8B030D-6E8A-4147-A177-3AD203B41FA5}">
                      <a16:colId xmlns:a16="http://schemas.microsoft.com/office/drawing/2014/main" val="3495760329"/>
                    </a:ext>
                  </a:extLst>
                </a:gridCol>
              </a:tblGrid>
              <a:tr h="0">
                <a:tc>
                  <a:txBody>
                    <a:bodyPr/>
                    <a:lstStyle/>
                    <a:p>
                      <a:endParaRPr lang="en-GB" sz="800" dirty="0"/>
                    </a:p>
                  </a:txBody>
                  <a:tcP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Video editor</a:t>
                      </a:r>
                    </a:p>
                    <a:p>
                      <a:pPr>
                        <a:lnSpc>
                          <a:spcPct val="150000"/>
                        </a:lnSpc>
                      </a:pPr>
                      <a:r>
                        <a:rPr lang="en-US" b="0" i="0" dirty="0">
                          <a:solidFill>
                            <a:schemeClr val="bg1">
                              <a:lumMod val="50000"/>
                            </a:schemeClr>
                          </a:solidFill>
                          <a:effectLst/>
                          <a:latin typeface="IBM Plex Sans" panose="020B0503050203000203" pitchFamily="34" charset="0"/>
                        </a:rPr>
                        <a:t>We’re operating in a world where one good video can lead to massive success.</a:t>
                      </a:r>
                      <a:endParaRPr lang="en-GB" dirty="0"/>
                    </a:p>
                  </a:txBody>
                  <a:tcPr marL="252000" marR="252000" marT="108000" marB="252000">
                    <a:solidFill>
                      <a:schemeClr val="bg1"/>
                    </a:solidFill>
                  </a:tcPr>
                </a:tc>
                <a:extLst>
                  <a:ext uri="{0D108BD9-81ED-4DB2-BD59-A6C34878D82A}">
                    <a16:rowId xmlns:a16="http://schemas.microsoft.com/office/drawing/2014/main" val="1243250483"/>
                  </a:ext>
                </a:extLst>
              </a:tr>
            </a:tbl>
          </a:graphicData>
        </a:graphic>
      </p:graphicFrame>
    </p:spTree>
    <p:extLst>
      <p:ext uri="{BB962C8B-B14F-4D97-AF65-F5344CB8AC3E}">
        <p14:creationId xmlns:p14="http://schemas.microsoft.com/office/powerpoint/2010/main" val="11179334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D73D76-4CE2-45D4-B36E-2D795DF848F8}"/>
              </a:ext>
            </a:extLst>
          </p:cNvPr>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Roles we are looking for…</a:t>
            </a:r>
            <a:endParaRPr lang="en-GB" sz="4000" dirty="0">
              <a:solidFill>
                <a:srgbClr val="25B135"/>
              </a:solidFill>
              <a:latin typeface="IBM Plex Sans" panose="020B0503050203000203" pitchFamily="34" charset="0"/>
            </a:endParaRPr>
          </a:p>
        </p:txBody>
      </p:sp>
      <p:graphicFrame>
        <p:nvGraphicFramePr>
          <p:cNvPr id="12" name="Table 12">
            <a:extLst>
              <a:ext uri="{FF2B5EF4-FFF2-40B4-BE49-F238E27FC236}">
                <a16:creationId xmlns:a16="http://schemas.microsoft.com/office/drawing/2014/main" id="{1B16230A-C2E4-4451-ADF6-9D391939EC69}"/>
              </a:ext>
            </a:extLst>
          </p:cNvPr>
          <p:cNvGraphicFramePr>
            <a:graphicFrameLocks noGrp="1"/>
          </p:cNvGraphicFramePr>
          <p:nvPr>
            <p:extLst>
              <p:ext uri="{D42A27DB-BD31-4B8C-83A1-F6EECF244321}">
                <p14:modId xmlns:p14="http://schemas.microsoft.com/office/powerpoint/2010/main" val="2071896373"/>
              </p:ext>
            </p:extLst>
          </p:nvPr>
        </p:nvGraphicFramePr>
        <p:xfrm>
          <a:off x="6461760" y="1723914"/>
          <a:ext cx="5096233"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48093401"/>
                    </a:ext>
                  </a:extLst>
                </a:gridCol>
                <a:gridCol w="4887953">
                  <a:extLst>
                    <a:ext uri="{9D8B030D-6E8A-4147-A177-3AD203B41FA5}">
                      <a16:colId xmlns:a16="http://schemas.microsoft.com/office/drawing/2014/main" val="246263067"/>
                    </a:ext>
                  </a:extLst>
                </a:gridCol>
              </a:tblGrid>
              <a:tr h="0">
                <a:tc>
                  <a:txBody>
                    <a:bodyPr/>
                    <a:lstStyle/>
                    <a:p>
                      <a:endParaRPr lang="en-GB" dirty="0"/>
                    </a:p>
                  </a:txBody>
                  <a:tcPr>
                    <a:lnR w="12700" cmpd="sng">
                      <a:noFill/>
                    </a:ln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Java developer</a:t>
                      </a:r>
                    </a:p>
                    <a:p>
                      <a:pPr>
                        <a:lnSpc>
                          <a:spcPct val="150000"/>
                        </a:lnSpc>
                      </a:pPr>
                      <a:r>
                        <a:rPr lang="en-US" b="0" i="0" dirty="0">
                          <a:solidFill>
                            <a:schemeClr val="bg1">
                              <a:lumMod val="50000"/>
                            </a:schemeClr>
                          </a:solidFill>
                          <a:effectLst/>
                          <a:latin typeface="IBM Plex Sans" panose="020B0503050203000203" pitchFamily="34" charset="0"/>
                        </a:rPr>
                        <a:t>The power of open-source is the power of the people. The people rule.</a:t>
                      </a:r>
                      <a:endParaRPr lang="en-GB" dirty="0"/>
                    </a:p>
                  </a:txBody>
                  <a:tcPr marL="252000" marR="252000" marT="108000" marB="252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751396"/>
                  </a:ext>
                </a:extLst>
              </a:tr>
            </a:tbl>
          </a:graphicData>
        </a:graphic>
      </p:graphicFrame>
      <p:graphicFrame>
        <p:nvGraphicFramePr>
          <p:cNvPr id="15" name="Table 14">
            <a:extLst>
              <a:ext uri="{FF2B5EF4-FFF2-40B4-BE49-F238E27FC236}">
                <a16:creationId xmlns:a16="http://schemas.microsoft.com/office/drawing/2014/main" id="{E500C012-58B6-4770-B303-3E95D9D49E24}"/>
              </a:ext>
            </a:extLst>
          </p:cNvPr>
          <p:cNvGraphicFramePr>
            <a:graphicFrameLocks noGrp="1"/>
          </p:cNvGraphicFramePr>
          <p:nvPr>
            <p:extLst>
              <p:ext uri="{D42A27DB-BD31-4B8C-83A1-F6EECF244321}">
                <p14:modId xmlns:p14="http://schemas.microsoft.com/office/powerpoint/2010/main" val="725742745"/>
              </p:ext>
            </p:extLst>
          </p:nvPr>
        </p:nvGraphicFramePr>
        <p:xfrm>
          <a:off x="6461759" y="3725426"/>
          <a:ext cx="5096232"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64884424"/>
                    </a:ext>
                  </a:extLst>
                </a:gridCol>
                <a:gridCol w="4887952">
                  <a:extLst>
                    <a:ext uri="{9D8B030D-6E8A-4147-A177-3AD203B41FA5}">
                      <a16:colId xmlns:a16="http://schemas.microsoft.com/office/drawing/2014/main" val="3495760329"/>
                    </a:ext>
                  </a:extLst>
                </a:gridCol>
              </a:tblGrid>
              <a:tr h="0">
                <a:tc>
                  <a:txBody>
                    <a:bodyPr/>
                    <a:lstStyle/>
                    <a:p>
                      <a:endParaRPr lang="en-GB" sz="800" dirty="0"/>
                    </a:p>
                  </a:txBody>
                  <a:tcP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Video editor</a:t>
                      </a:r>
                    </a:p>
                    <a:p>
                      <a:pPr>
                        <a:lnSpc>
                          <a:spcPct val="150000"/>
                        </a:lnSpc>
                      </a:pPr>
                      <a:r>
                        <a:rPr lang="en-US" b="0" i="0" dirty="0">
                          <a:solidFill>
                            <a:schemeClr val="bg1">
                              <a:lumMod val="50000"/>
                            </a:schemeClr>
                          </a:solidFill>
                          <a:effectLst/>
                          <a:latin typeface="IBM Plex Sans" panose="020B0503050203000203" pitchFamily="34" charset="0"/>
                        </a:rPr>
                        <a:t>We’re operating in a world where one good video can lead to massive success.</a:t>
                      </a:r>
                      <a:endParaRPr lang="en-GB" dirty="0"/>
                    </a:p>
                  </a:txBody>
                  <a:tcPr marL="252000" marR="252000" marT="108000" marB="252000">
                    <a:solidFill>
                      <a:schemeClr val="bg1"/>
                    </a:solidFill>
                  </a:tcPr>
                </a:tc>
                <a:extLst>
                  <a:ext uri="{0D108BD9-81ED-4DB2-BD59-A6C34878D82A}">
                    <a16:rowId xmlns:a16="http://schemas.microsoft.com/office/drawing/2014/main" val="1243250483"/>
                  </a:ext>
                </a:extLst>
              </a:tr>
            </a:tbl>
          </a:graphicData>
        </a:graphic>
      </p:graphicFrame>
      <p:graphicFrame>
        <p:nvGraphicFramePr>
          <p:cNvPr id="2" name="Table 12">
            <a:extLst>
              <a:ext uri="{FF2B5EF4-FFF2-40B4-BE49-F238E27FC236}">
                <a16:creationId xmlns:a16="http://schemas.microsoft.com/office/drawing/2014/main" id="{6AE315E5-4FF4-40BD-ACBE-5979AAC235DA}"/>
              </a:ext>
            </a:extLst>
          </p:cNvPr>
          <p:cNvGraphicFramePr>
            <a:graphicFrameLocks noGrp="1"/>
          </p:cNvGraphicFramePr>
          <p:nvPr>
            <p:extLst>
              <p:ext uri="{D42A27DB-BD31-4B8C-83A1-F6EECF244321}">
                <p14:modId xmlns:p14="http://schemas.microsoft.com/office/powerpoint/2010/main" val="3481287395"/>
              </p:ext>
            </p:extLst>
          </p:nvPr>
        </p:nvGraphicFramePr>
        <p:xfrm>
          <a:off x="691662" y="1723914"/>
          <a:ext cx="5096233"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3048093401"/>
                    </a:ext>
                  </a:extLst>
                </a:gridCol>
                <a:gridCol w="4887953">
                  <a:extLst>
                    <a:ext uri="{9D8B030D-6E8A-4147-A177-3AD203B41FA5}">
                      <a16:colId xmlns:a16="http://schemas.microsoft.com/office/drawing/2014/main" val="246263067"/>
                    </a:ext>
                  </a:extLst>
                </a:gridCol>
              </a:tblGrid>
              <a:tr h="0">
                <a:tc>
                  <a:txBody>
                    <a:bodyPr/>
                    <a:lstStyle/>
                    <a:p>
                      <a:endParaRPr lang="en-GB" dirty="0"/>
                    </a:p>
                  </a:txBody>
                  <a:tcPr>
                    <a:lnR w="12700" cmpd="sng">
                      <a:noFill/>
                    </a:ln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Java developer</a:t>
                      </a:r>
                    </a:p>
                    <a:p>
                      <a:pPr>
                        <a:lnSpc>
                          <a:spcPct val="150000"/>
                        </a:lnSpc>
                      </a:pPr>
                      <a:r>
                        <a:rPr lang="en-US" b="0" i="0" dirty="0">
                          <a:solidFill>
                            <a:schemeClr val="bg1">
                              <a:lumMod val="50000"/>
                            </a:schemeClr>
                          </a:solidFill>
                          <a:effectLst/>
                          <a:latin typeface="IBM Plex Sans" panose="020B0503050203000203" pitchFamily="34" charset="0"/>
                        </a:rPr>
                        <a:t>The power of open-source is the power of the people. The people rule.</a:t>
                      </a:r>
                      <a:endParaRPr lang="en-GB" dirty="0"/>
                    </a:p>
                  </a:txBody>
                  <a:tcPr marL="252000" marR="252000" marT="108000" marB="252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751396"/>
                  </a:ext>
                </a:extLst>
              </a:tr>
            </a:tbl>
          </a:graphicData>
        </a:graphic>
      </p:graphicFrame>
      <p:graphicFrame>
        <p:nvGraphicFramePr>
          <p:cNvPr id="6" name="Table 5">
            <a:extLst>
              <a:ext uri="{FF2B5EF4-FFF2-40B4-BE49-F238E27FC236}">
                <a16:creationId xmlns:a16="http://schemas.microsoft.com/office/drawing/2014/main" id="{F10E03E2-B72F-409E-99B0-8CCDAA98D736}"/>
              </a:ext>
            </a:extLst>
          </p:cNvPr>
          <p:cNvGraphicFramePr>
            <a:graphicFrameLocks noGrp="1"/>
          </p:cNvGraphicFramePr>
          <p:nvPr>
            <p:extLst>
              <p:ext uri="{D42A27DB-BD31-4B8C-83A1-F6EECF244321}">
                <p14:modId xmlns:p14="http://schemas.microsoft.com/office/powerpoint/2010/main" val="3688437080"/>
              </p:ext>
            </p:extLst>
          </p:nvPr>
        </p:nvGraphicFramePr>
        <p:xfrm>
          <a:off x="691661" y="3725426"/>
          <a:ext cx="5096232" cy="1551387"/>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564884424"/>
                    </a:ext>
                  </a:extLst>
                </a:gridCol>
                <a:gridCol w="4887952">
                  <a:extLst>
                    <a:ext uri="{9D8B030D-6E8A-4147-A177-3AD203B41FA5}">
                      <a16:colId xmlns:a16="http://schemas.microsoft.com/office/drawing/2014/main" val="3495760329"/>
                    </a:ext>
                  </a:extLst>
                </a:gridCol>
              </a:tblGrid>
              <a:tr h="0">
                <a:tc>
                  <a:txBody>
                    <a:bodyPr/>
                    <a:lstStyle/>
                    <a:p>
                      <a:endParaRPr lang="en-GB" sz="800" dirty="0"/>
                    </a:p>
                  </a:txBody>
                  <a:tcPr>
                    <a:solidFill>
                      <a:srgbClr val="25B135"/>
                    </a:solidFill>
                  </a:tcPr>
                </a:tc>
                <a:tc>
                  <a:txBody>
                    <a:bodyPr/>
                    <a:lstStyle/>
                    <a:p>
                      <a:pPr>
                        <a:lnSpc>
                          <a:spcPct val="150000"/>
                        </a:lnSpc>
                      </a:pPr>
                      <a:r>
                        <a:rPr lang="en-US" b="1" i="0" dirty="0">
                          <a:solidFill>
                            <a:schemeClr val="tx1"/>
                          </a:solidFill>
                          <a:effectLst/>
                          <a:latin typeface="IBM Plex Sans" panose="020B0503050203000203" pitchFamily="34" charset="0"/>
                        </a:rPr>
                        <a:t>Video editor</a:t>
                      </a:r>
                    </a:p>
                    <a:p>
                      <a:pPr>
                        <a:lnSpc>
                          <a:spcPct val="150000"/>
                        </a:lnSpc>
                      </a:pPr>
                      <a:r>
                        <a:rPr lang="en-US" b="0" i="0" dirty="0">
                          <a:solidFill>
                            <a:schemeClr val="bg1">
                              <a:lumMod val="50000"/>
                            </a:schemeClr>
                          </a:solidFill>
                          <a:effectLst/>
                          <a:latin typeface="IBM Plex Sans" panose="020B0503050203000203" pitchFamily="34" charset="0"/>
                        </a:rPr>
                        <a:t>We’re operating in a world where one good video can lead to massive success.</a:t>
                      </a:r>
                      <a:endParaRPr lang="en-GB" dirty="0"/>
                    </a:p>
                  </a:txBody>
                  <a:tcPr marL="252000" marR="252000" marT="108000" marB="252000">
                    <a:solidFill>
                      <a:schemeClr val="bg1"/>
                    </a:solidFill>
                  </a:tcPr>
                </a:tc>
                <a:extLst>
                  <a:ext uri="{0D108BD9-81ED-4DB2-BD59-A6C34878D82A}">
                    <a16:rowId xmlns:a16="http://schemas.microsoft.com/office/drawing/2014/main" val="1243250483"/>
                  </a:ext>
                </a:extLst>
              </a:tr>
            </a:tbl>
          </a:graphicData>
        </a:graphic>
      </p:graphicFrame>
    </p:spTree>
    <p:extLst>
      <p:ext uri="{BB962C8B-B14F-4D97-AF65-F5344CB8AC3E}">
        <p14:creationId xmlns:p14="http://schemas.microsoft.com/office/powerpoint/2010/main" val="40835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7C5F3D-B24A-49EC-B9CC-2B075C9E1D33}"/>
              </a:ext>
            </a:extLst>
          </p:cNvPr>
          <p:cNvSpPr/>
          <p:nvPr/>
        </p:nvSpPr>
        <p:spPr>
          <a:xfrm>
            <a:off x="0" y="0"/>
            <a:ext cx="12192000" cy="6858000"/>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p>
        </p:txBody>
      </p:sp>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This is a title</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10795192" cy="2540054"/>
          </a:xfrm>
          <a:prstGeom prst="rect">
            <a:avLst/>
          </a:prstGeom>
          <a:noFill/>
        </p:spPr>
        <p:txBody>
          <a:bodyPr wrap="square" rtlCol="0">
            <a:spAutoFit/>
          </a:bodyPr>
          <a:lstStyle/>
          <a:p>
            <a:pPr>
              <a:lnSpc>
                <a:spcPct val="150000"/>
              </a:lnSpc>
            </a:pPr>
            <a:r>
              <a:rPr lang="en-GB" b="0" i="0" dirty="0">
                <a:solidFill>
                  <a:schemeClr val="bg1"/>
                </a:solidFill>
                <a:effectLst/>
                <a:latin typeface="IBM Plex Sans" panose="020B0503050203000203" pitchFamily="34" charset="0"/>
              </a:rPr>
              <a:t>Lorem ipsum </a:t>
            </a:r>
            <a:r>
              <a:rPr lang="en-GB" b="0" i="0" dirty="0" err="1">
                <a:solidFill>
                  <a:schemeClr val="bg1"/>
                </a:solidFill>
                <a:effectLst/>
                <a:latin typeface="IBM Plex Sans" panose="020B0503050203000203" pitchFamily="34" charset="0"/>
              </a:rPr>
              <a:t>dolor</a:t>
            </a:r>
            <a:r>
              <a:rPr lang="en-GB" b="0" i="0" dirty="0">
                <a:solidFill>
                  <a:schemeClr val="bg1"/>
                </a:solidFill>
                <a:effectLst/>
                <a:latin typeface="IBM Plex Sans" panose="020B0503050203000203" pitchFamily="34" charset="0"/>
              </a:rPr>
              <a:t> sit </a:t>
            </a:r>
            <a:r>
              <a:rPr lang="en-GB" b="0" i="0" dirty="0" err="1">
                <a:solidFill>
                  <a:schemeClr val="bg1"/>
                </a:solidFill>
                <a:effectLst/>
                <a:latin typeface="IBM Plex Sans" panose="020B0503050203000203" pitchFamily="34" charset="0"/>
              </a:rPr>
              <a:t>amet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consectetur</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adipiscing</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Nullam</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venenatis</a:t>
            </a:r>
            <a:r>
              <a:rPr lang="en-GB" b="0" i="0" dirty="0">
                <a:solidFill>
                  <a:schemeClr val="bg1"/>
                </a:solidFill>
                <a:effectLst/>
                <a:latin typeface="IBM Plex Sans" panose="020B0503050203000203" pitchFamily="34" charset="0"/>
              </a:rPr>
              <a:t> mi id convallis </a:t>
            </a:r>
            <a:r>
              <a:rPr lang="en-GB" b="0" i="0" dirty="0" err="1">
                <a:solidFill>
                  <a:schemeClr val="bg1"/>
                </a:solidFill>
                <a:effectLst/>
                <a:latin typeface="IBM Plex Sans" panose="020B0503050203000203" pitchFamily="34" charset="0"/>
              </a:rPr>
              <a:t>faucibus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Curabitur</a:t>
            </a:r>
            <a:r>
              <a:rPr lang="en-GB" b="0" i="0" dirty="0">
                <a:solidFill>
                  <a:schemeClr val="bg1"/>
                </a:solidFill>
                <a:effectLst/>
                <a:latin typeface="IBM Plex Sans" panose="020B0503050203000203" pitchFamily="34" charset="0"/>
              </a:rPr>
              <a:t> ac </a:t>
            </a:r>
            <a:r>
              <a:rPr lang="en-GB" b="0" i="0" dirty="0" err="1">
                <a:solidFill>
                  <a:schemeClr val="bg1"/>
                </a:solidFill>
                <a:effectLst/>
                <a:latin typeface="IBM Plex Sans" panose="020B0503050203000203" pitchFamily="34" charset="0"/>
              </a:rPr>
              <a:t>velit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erat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sodales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sagittis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venenatis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felis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Vivamus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risus</a:t>
            </a:r>
            <a:r>
              <a:rPr lang="en-GB" b="0" i="0" dirty="0">
                <a:solidFill>
                  <a:schemeClr val="bg1"/>
                </a:solidFill>
                <a:effectLst/>
                <a:latin typeface="IBM Plex Sans" panose="020B0503050203000203" pitchFamily="34" charset="0"/>
              </a:rPr>
              <a:t> eros, </a:t>
            </a:r>
            <a:r>
              <a:rPr lang="en-GB" b="0" i="0" dirty="0" err="1">
                <a:solidFill>
                  <a:schemeClr val="bg1"/>
                </a:solidFill>
                <a:effectLst/>
                <a:latin typeface="IBM Plex Sans" panose="020B0503050203000203" pitchFamily="34" charset="0"/>
              </a:rPr>
              <a:t>mattis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sed</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finibus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nec</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commodo</a:t>
            </a:r>
            <a:r>
              <a:rPr lang="en-GB" b="0" i="0" dirty="0">
                <a:solidFill>
                  <a:schemeClr val="bg1"/>
                </a:solidFill>
                <a:effectLst/>
                <a:latin typeface="IBM Plex Sans" panose="020B0503050203000203" pitchFamily="34" charset="0"/>
              </a:rPr>
              <a:t> non </a:t>
            </a:r>
            <a:r>
              <a:rPr lang="en-GB" b="0" i="0" dirty="0" err="1">
                <a:solidFill>
                  <a:schemeClr val="bg1"/>
                </a:solidFill>
                <a:effectLst/>
                <a:latin typeface="IBM Plex Sans" panose="020B0503050203000203" pitchFamily="34" charset="0"/>
              </a:rPr>
              <a:t>felis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Sed</a:t>
            </a:r>
            <a:r>
              <a:rPr lang="en-GB" b="0" i="0" dirty="0">
                <a:solidFill>
                  <a:schemeClr val="bg1"/>
                </a:solidFill>
                <a:effectLst/>
                <a:latin typeface="IBM Plex Sans" panose="020B0503050203000203" pitchFamily="34" charset="0"/>
              </a:rPr>
              <a:t> porta, </a:t>
            </a:r>
            <a:r>
              <a:rPr lang="en-GB" b="0" i="0" dirty="0" err="1">
                <a:solidFill>
                  <a:schemeClr val="bg1"/>
                </a:solidFill>
                <a:effectLst/>
                <a:latin typeface="IBM Plex Sans" panose="020B0503050203000203" pitchFamily="34" charset="0"/>
              </a:rPr>
              <a:t>neque</a:t>
            </a:r>
            <a:r>
              <a:rPr lang="en-GB" b="0" i="0" dirty="0">
                <a:solidFill>
                  <a:schemeClr val="bg1"/>
                </a:solidFill>
                <a:effectLst/>
                <a:latin typeface="IBM Plex Sans" panose="020B0503050203000203" pitchFamily="34" charset="0"/>
              </a:rPr>
              <a:t> ac </a:t>
            </a:r>
            <a:r>
              <a:rPr lang="en-GB" b="0" i="0" dirty="0" err="1">
                <a:solidFill>
                  <a:schemeClr val="bg1"/>
                </a:solidFill>
                <a:effectLst/>
                <a:latin typeface="IBM Plex Sans" panose="020B0503050203000203" pitchFamily="34" charset="0"/>
              </a:rPr>
              <a:t>molestie</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volutpat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erat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bibendum</a:t>
            </a:r>
            <a:r>
              <a:rPr lang="en-GB" b="0" i="0" dirty="0">
                <a:solidFill>
                  <a:schemeClr val="bg1"/>
                </a:solidFill>
                <a:effectLst/>
                <a:latin typeface="IBM Plex Sans" panose="020B0503050203000203" pitchFamily="34" charset="0"/>
              </a:rPr>
              <a:t> mi, </a:t>
            </a:r>
            <a:r>
              <a:rPr lang="en-GB" b="0" i="0" dirty="0" err="1">
                <a:solidFill>
                  <a:schemeClr val="bg1"/>
                </a:solidFill>
                <a:effectLst/>
                <a:latin typeface="IBM Plex Sans" panose="020B0503050203000203" pitchFamily="34" charset="0"/>
              </a:rPr>
              <a:t>vel</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commodo</a:t>
            </a:r>
            <a:r>
              <a:rPr lang="en-GB" b="0" i="0" dirty="0">
                <a:solidFill>
                  <a:schemeClr val="bg1"/>
                </a:solidFill>
                <a:effectLst/>
                <a:latin typeface="IBM Plex Sans" panose="020B0503050203000203" pitchFamily="34" charset="0"/>
              </a:rPr>
              <a:t> eros </a:t>
            </a:r>
            <a:r>
              <a:rPr lang="en-GB" b="0" i="0" dirty="0" err="1">
                <a:solidFill>
                  <a:schemeClr val="bg1"/>
                </a:solidFill>
                <a:effectLst/>
                <a:latin typeface="IBM Plex Sans" panose="020B0503050203000203" pitchFamily="34" charset="0"/>
              </a:rPr>
              <a:t>odio</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ut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arcu</a:t>
            </a:r>
            <a:r>
              <a:rPr lang="en-GB" b="0" i="0" dirty="0">
                <a:solidFill>
                  <a:schemeClr val="bg1"/>
                </a:solidFill>
                <a:effectLst/>
                <a:latin typeface="IBM Plex Sans" panose="020B0503050203000203" pitchFamily="34" charset="0"/>
              </a:rPr>
              <a:t>. Donec </a:t>
            </a:r>
            <a:r>
              <a:rPr lang="en-GB" b="0" i="0" dirty="0" err="1">
                <a:solidFill>
                  <a:schemeClr val="bg1"/>
                </a:solidFill>
                <a:effectLst/>
                <a:latin typeface="IBM Plex Sans" panose="020B0503050203000203" pitchFamily="34" charset="0"/>
              </a:rPr>
              <a:t>eget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feugiat</a:t>
            </a:r>
            <a:r>
              <a:rPr lang="en-GB" b="0" i="0" dirty="0">
                <a:solidFill>
                  <a:schemeClr val="bg1"/>
                </a:solidFill>
                <a:effectLst/>
                <a:latin typeface="IBM Plex Sans" panose="020B0503050203000203" pitchFamily="34" charset="0"/>
              </a:rPr>
              <a:t> libero. </a:t>
            </a:r>
            <a:r>
              <a:rPr lang="en-GB" b="0" i="0" dirty="0" err="1">
                <a:solidFill>
                  <a:schemeClr val="bg1"/>
                </a:solidFill>
                <a:effectLst/>
                <a:latin typeface="IBM Plex Sans" panose="020B0503050203000203" pitchFamily="34" charset="0"/>
              </a:rPr>
              <a:t>Aliquam</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vel</a:t>
            </a:r>
            <a:r>
              <a:rPr lang="en-GB" b="0" i="0" dirty="0">
                <a:solidFill>
                  <a:schemeClr val="bg1"/>
                </a:solidFill>
                <a:effectLst/>
                <a:latin typeface="IBM Plex Sans" panose="020B0503050203000203" pitchFamily="34" charset="0"/>
              </a:rPr>
              <a:t> maximus </a:t>
            </a:r>
            <a:r>
              <a:rPr lang="en-GB" b="0" i="0" dirty="0" err="1">
                <a:solidFill>
                  <a:schemeClr val="bg1"/>
                </a:solidFill>
                <a:effectLst/>
                <a:latin typeface="IBM Plex Sans" panose="020B0503050203000203" pitchFamily="34" charset="0"/>
              </a:rPr>
              <a:t>orci</a:t>
            </a:r>
            <a:r>
              <a:rPr lang="en-GB" b="0" i="0" dirty="0">
                <a:solidFill>
                  <a:schemeClr val="bg1"/>
                </a:solidFill>
                <a:effectLst/>
                <a:latin typeface="IBM Plex Sans" panose="020B0503050203000203" pitchFamily="34" charset="0"/>
              </a:rPr>
              <a:t>. Integer maximus </a:t>
            </a:r>
            <a:r>
              <a:rPr lang="en-GB" b="0" i="0" dirty="0" err="1">
                <a:solidFill>
                  <a:schemeClr val="bg1"/>
                </a:solidFill>
                <a:effectLst/>
                <a:latin typeface="IBM Plex Sans" panose="020B0503050203000203" pitchFamily="34" charset="0"/>
              </a:rPr>
              <a:t>placerat</a:t>
            </a:r>
            <a:r>
              <a:rPr lang="en-GB" b="0" i="0" dirty="0">
                <a:solidFill>
                  <a:schemeClr val="bg1"/>
                </a:solidFill>
                <a:effectLst/>
                <a:latin typeface="IBM Plex Sans" panose="020B0503050203000203" pitchFamily="34" charset="0"/>
              </a:rPr>
              <a:t> libero, sit </a:t>
            </a:r>
            <a:r>
              <a:rPr lang="en-GB" b="0" i="0" dirty="0" err="1">
                <a:solidFill>
                  <a:schemeClr val="bg1"/>
                </a:solidFill>
                <a:effectLst/>
                <a:latin typeface="IBM Plex Sans" panose="020B0503050203000203" pitchFamily="34" charset="0"/>
              </a:rPr>
              <a:t>amet</a:t>
            </a:r>
            <a:r>
              <a:rPr lang="en-GB" b="0" i="0" dirty="0">
                <a:solidFill>
                  <a:schemeClr val="bg1"/>
                </a:solidFill>
                <a:effectLst/>
                <a:latin typeface="IBM Plex Sans" panose="020B0503050203000203" pitchFamily="34" charset="0"/>
              </a:rPr>
              <a:t> auctor nisi </a:t>
            </a:r>
            <a:r>
              <a:rPr lang="en-GB" b="0" i="0" dirty="0" err="1">
                <a:solidFill>
                  <a:schemeClr val="bg1"/>
                </a:solidFill>
                <a:effectLst/>
                <a:latin typeface="IBM Plex Sans" panose="020B0503050203000203" pitchFamily="34" charset="0"/>
              </a:rPr>
              <a:t>rhoncus</a:t>
            </a:r>
            <a:r>
              <a:rPr lang="en-GB" b="0" i="0" dirty="0">
                <a:solidFill>
                  <a:schemeClr val="bg1"/>
                </a:solidFill>
                <a:effectLst/>
                <a:latin typeface="IBM Plex Sans" panose="020B0503050203000203" pitchFamily="34" charset="0"/>
              </a:rPr>
              <a:t> sed. Ut </a:t>
            </a:r>
            <a:r>
              <a:rPr lang="en-GB" b="0" i="0" dirty="0" err="1">
                <a:solidFill>
                  <a:schemeClr val="bg1"/>
                </a:solidFill>
                <a:effectLst/>
                <a:latin typeface="IBM Plex Sans" panose="020B0503050203000203" pitchFamily="34" charset="0"/>
              </a:rPr>
              <a:t>lacus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mauris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sagittis</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eget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fringilla</a:t>
            </a:r>
            <a:r>
              <a:rPr lang="en-GB" b="0" i="0" dirty="0">
                <a:solidFill>
                  <a:schemeClr val="bg1"/>
                </a:solidFill>
                <a:effectLst/>
                <a:latin typeface="IBM Plex Sans" panose="020B0503050203000203" pitchFamily="34" charset="0"/>
              </a:rPr>
              <a:t> non, lacinia a eros. </a:t>
            </a:r>
            <a:r>
              <a:rPr lang="en-GB" b="0" i="0" dirty="0" err="1">
                <a:solidFill>
                  <a:schemeClr val="bg1"/>
                </a:solidFill>
                <a:effectLst/>
                <a:latin typeface="IBM Plex Sans" panose="020B0503050203000203" pitchFamily="34" charset="0"/>
              </a:rPr>
              <a:t>Nullam</a:t>
            </a:r>
            <a:r>
              <a:rPr lang="en-GB" b="0" i="0" dirty="0">
                <a:solidFill>
                  <a:schemeClr val="bg1"/>
                </a:solidFill>
                <a:effectLst/>
                <a:latin typeface="IBM Plex Sans" panose="020B0503050203000203" pitchFamily="34" charset="0"/>
              </a:rPr>
              <a:t> pharetra </a:t>
            </a:r>
            <a:r>
              <a:rPr lang="en-GB" b="0" i="0" dirty="0" err="1">
                <a:solidFill>
                  <a:schemeClr val="bg1"/>
                </a:solidFill>
                <a:effectLst/>
                <a:latin typeface="IBM Plex Sans" panose="020B0503050203000203" pitchFamily="34" charset="0"/>
              </a:rPr>
              <a:t>sem</a:t>
            </a:r>
            <a:r>
              <a:rPr lang="en-GB" b="0" i="0" dirty="0">
                <a:solidFill>
                  <a:schemeClr val="bg1"/>
                </a:solidFill>
                <a:effectLst/>
                <a:latin typeface="IBM Plex Sans" panose="020B0503050203000203" pitchFamily="34" charset="0"/>
              </a:rPr>
              <a:t> at </a:t>
            </a:r>
            <a:r>
              <a:rPr lang="en-GB" b="0" i="0" dirty="0" err="1">
                <a:solidFill>
                  <a:schemeClr val="bg1"/>
                </a:solidFill>
                <a:effectLst/>
                <a:latin typeface="IBM Plex Sans" panose="020B0503050203000203" pitchFamily="34" charset="0"/>
              </a:rPr>
              <a:t>diam</a:t>
            </a:r>
            <a:r>
              <a:rPr lang="en-GB" b="0" i="0" dirty="0">
                <a:solidFill>
                  <a:schemeClr val="bg1"/>
                </a:solidFill>
                <a:effectLst/>
                <a:latin typeface="IBM Plex Sans" panose="020B0503050203000203" pitchFamily="34" charset="0"/>
              </a:rPr>
              <a:t> convallis </a:t>
            </a:r>
            <a:r>
              <a:rPr lang="en-GB" b="0" i="0" dirty="0" err="1">
                <a:solidFill>
                  <a:schemeClr val="bg1"/>
                </a:solidFill>
                <a:effectLst/>
                <a:latin typeface="IBM Plex Sans" panose="020B0503050203000203" pitchFamily="34" charset="0"/>
              </a:rPr>
              <a:t>sodales</a:t>
            </a:r>
            <a:r>
              <a:rPr lang="en-GB" b="0" i="0" dirty="0">
                <a:solidFill>
                  <a:schemeClr val="bg1"/>
                </a:solidFill>
                <a:effectLst/>
                <a:latin typeface="IBM Plex Sans" panose="020B0503050203000203" pitchFamily="34" charset="0"/>
              </a:rPr>
              <a:t>. Aenean </a:t>
            </a:r>
            <a:r>
              <a:rPr lang="en-GB" b="0" i="0" dirty="0" err="1">
                <a:solidFill>
                  <a:schemeClr val="bg1"/>
                </a:solidFill>
                <a:effectLst/>
                <a:latin typeface="IBM Plex Sans" panose="020B0503050203000203" pitchFamily="34" charset="0"/>
              </a:rPr>
              <a:t>euismod</a:t>
            </a:r>
            <a:r>
              <a:rPr lang="en-GB" b="0" i="0" dirty="0">
                <a:solidFill>
                  <a:schemeClr val="bg1"/>
                </a:solidFill>
                <a:effectLst/>
                <a:latin typeface="IBM Plex Sans" panose="020B0503050203000203" pitchFamily="34" charset="0"/>
              </a:rPr>
              <a:t> ligula </a:t>
            </a:r>
            <a:r>
              <a:rPr lang="en-GB" b="0" i="0" dirty="0" err="1">
                <a:solidFill>
                  <a:schemeClr val="bg1"/>
                </a:solidFill>
                <a:effectLst/>
                <a:latin typeface="IBM Plex Sans" panose="020B0503050203000203" pitchFamily="34" charset="0"/>
              </a:rPr>
              <a:t>mauris</a:t>
            </a:r>
            <a:r>
              <a:rPr lang="en-GB" b="0" i="0" dirty="0">
                <a:solidFill>
                  <a:schemeClr val="bg1"/>
                </a:solidFill>
                <a:effectLst/>
                <a:latin typeface="IBM Plex Sans" panose="020B0503050203000203" pitchFamily="34" charset="0"/>
              </a:rPr>
              <a:t>, non semper </a:t>
            </a:r>
            <a:r>
              <a:rPr lang="en-GB" b="0" i="0" dirty="0" err="1">
                <a:solidFill>
                  <a:schemeClr val="bg1"/>
                </a:solidFill>
                <a:effectLst/>
                <a:latin typeface="IBM Plex Sans" panose="020B0503050203000203" pitchFamily="34" charset="0"/>
              </a:rPr>
              <a:t>elit</a:t>
            </a:r>
            <a:r>
              <a:rPr lang="en-GB" b="0" i="0" dirty="0">
                <a:solidFill>
                  <a:schemeClr val="bg1"/>
                </a:solidFill>
                <a:effectLst/>
                <a:latin typeface="IBM Plex Sans" panose="020B0503050203000203" pitchFamily="34" charset="0"/>
              </a:rPr>
              <a:t> </a:t>
            </a:r>
            <a:r>
              <a:rPr lang="en-GB" b="0" i="0" dirty="0" err="1">
                <a:solidFill>
                  <a:schemeClr val="bg1"/>
                </a:solidFill>
                <a:effectLst/>
                <a:latin typeface="IBM Plex Sans" panose="020B0503050203000203" pitchFamily="34" charset="0"/>
              </a:rPr>
              <a:t>imperdiet</a:t>
            </a:r>
            <a:r>
              <a:rPr lang="en-GB" b="0" i="0" dirty="0">
                <a:solidFill>
                  <a:schemeClr val="bg1"/>
                </a:solidFill>
                <a:effectLst/>
                <a:latin typeface="IBM Plex Sans" panose="020B0503050203000203" pitchFamily="34" charset="0"/>
              </a:rPr>
              <a:t> vitae.</a:t>
            </a:r>
            <a:endParaRPr lang="en-GB"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1303629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Useful links</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10795192" cy="2747804"/>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GB" b="1" i="0" dirty="0">
                <a:solidFill>
                  <a:srgbClr val="2E2E2E"/>
                </a:solidFill>
                <a:effectLst/>
                <a:latin typeface="IBM Plex Sans" panose="020B0503050203000203" pitchFamily="34" charset="0"/>
              </a:rPr>
              <a:t>Bisq website - </a:t>
            </a:r>
            <a:r>
              <a:rPr lang="en-GB" i="0" u="sng" dirty="0">
                <a:solidFill>
                  <a:schemeClr val="bg1">
                    <a:lumMod val="50000"/>
                  </a:schemeClr>
                </a:solidFill>
                <a:effectLst/>
                <a:latin typeface="IBM Plex Sans" panose="020B0503050203000203" pitchFamily="34" charset="0"/>
              </a:rPr>
              <a:t>https://bisq.network</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Bisq Wiki</a:t>
            </a:r>
            <a:r>
              <a:rPr lang="en-GB" b="1" i="0" dirty="0">
                <a:solidFill>
                  <a:srgbClr val="2E2E2E"/>
                </a:solidFill>
                <a:effectLst/>
                <a:latin typeface="IBM Plex Sans" panose="020B0503050203000203" pitchFamily="34" charset="0"/>
              </a:rPr>
              <a:t> - </a:t>
            </a:r>
            <a:r>
              <a:rPr lang="en-GB" i="0" u="sng" dirty="0">
                <a:solidFill>
                  <a:schemeClr val="bg1">
                    <a:lumMod val="50000"/>
                  </a:schemeClr>
                </a:solidFill>
                <a:effectLst/>
                <a:latin typeface="IBM Plex Sans" panose="020B0503050203000203" pitchFamily="34" charset="0"/>
              </a:rPr>
              <a:t>https://bisq.wiki</a:t>
            </a:r>
            <a:endParaRPr lang="en-GB" b="1" u="sng" dirty="0">
              <a:solidFill>
                <a:srgbClr val="2E2E2E"/>
              </a:solidFill>
              <a:latin typeface="IBM Plex Sans" panose="020B0503050203000203" pitchFamily="34" charset="0"/>
            </a:endParaRP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GitHub</a:t>
            </a:r>
            <a:r>
              <a:rPr lang="en-GB" b="1" i="0" dirty="0">
                <a:solidFill>
                  <a:srgbClr val="2E2E2E"/>
                </a:solidFill>
                <a:effectLst/>
                <a:latin typeface="IBM Plex Sans" panose="020B0503050203000203" pitchFamily="34" charset="0"/>
              </a:rPr>
              <a:t> - </a:t>
            </a:r>
            <a:r>
              <a:rPr lang="en-GB" i="0" u="sng" dirty="0">
                <a:solidFill>
                  <a:schemeClr val="bg1">
                    <a:lumMod val="50000"/>
                  </a:schemeClr>
                </a:solidFill>
                <a:effectLst/>
                <a:latin typeface="IBM Plex Sans" panose="020B0503050203000203" pitchFamily="34" charset="0"/>
              </a:rPr>
              <a:t>https://github.com/bisq-network</a:t>
            </a:r>
          </a:p>
          <a:p>
            <a:pPr marL="285750" indent="-285750">
              <a:lnSpc>
                <a:spcPct val="250000"/>
              </a:lnSpc>
              <a:buClr>
                <a:srgbClr val="25B135"/>
              </a:buClr>
              <a:buSzPct val="140000"/>
              <a:buFont typeface="Arial" panose="020B0604020202020204" pitchFamily="34" charset="0"/>
              <a:buChar char="•"/>
            </a:pPr>
            <a:r>
              <a:rPr lang="en-GB" b="1" dirty="0">
                <a:solidFill>
                  <a:srgbClr val="2E2E2E"/>
                </a:solidFill>
                <a:latin typeface="IBM Plex Sans" panose="020B0503050203000203" pitchFamily="34" charset="0"/>
              </a:rPr>
              <a:t>Reddit</a:t>
            </a:r>
            <a:r>
              <a:rPr lang="en-GB" b="1" i="0" dirty="0">
                <a:solidFill>
                  <a:srgbClr val="2E2E2E"/>
                </a:solidFill>
                <a:effectLst/>
                <a:latin typeface="IBM Plex Sans" panose="020B0503050203000203" pitchFamily="34" charset="0"/>
              </a:rPr>
              <a:t> - </a:t>
            </a:r>
            <a:r>
              <a:rPr lang="en-GB" i="0" u="sng" dirty="0">
                <a:solidFill>
                  <a:schemeClr val="bg1">
                    <a:lumMod val="50000"/>
                  </a:schemeClr>
                </a:solidFill>
                <a:effectLst/>
                <a:latin typeface="IBM Plex Sans" panose="020B0503050203000203" pitchFamily="34" charset="0"/>
              </a:rPr>
              <a:t>https://www.reddit.com/r/bisq</a:t>
            </a:r>
          </a:p>
        </p:txBody>
      </p:sp>
    </p:spTree>
    <p:extLst>
      <p:ext uri="{BB962C8B-B14F-4D97-AF65-F5344CB8AC3E}">
        <p14:creationId xmlns:p14="http://schemas.microsoft.com/office/powerpoint/2010/main" val="3219097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Big thanks to…</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10795192" cy="2055306"/>
          </a:xfrm>
          <a:prstGeom prst="rect">
            <a:avLst/>
          </a:prstGeom>
          <a:noFill/>
        </p:spPr>
        <p:txBody>
          <a:bodyPr wrap="square" rtlCol="0">
            <a:spAutoFit/>
          </a:bodyPr>
          <a:lstStyle/>
          <a:p>
            <a:pPr marL="285750" indent="-285750">
              <a:lnSpc>
                <a:spcPct val="250000"/>
              </a:lnSpc>
              <a:buClr>
                <a:srgbClr val="25B135"/>
              </a:buClr>
              <a:buSzPct val="140000"/>
              <a:buFont typeface="Arial" panose="020B0604020202020204" pitchFamily="34" charset="0"/>
              <a:buChar char="•"/>
            </a:pPr>
            <a:r>
              <a:rPr lang="en-GB" b="1" i="0" dirty="0">
                <a:solidFill>
                  <a:srgbClr val="2E2E2E"/>
                </a:solidFill>
                <a:effectLst/>
                <a:latin typeface="IBM Plex Sans" panose="020B0503050203000203" pitchFamily="34" charset="0"/>
              </a:rPr>
              <a:t>@phneep </a:t>
            </a:r>
            <a:r>
              <a:rPr lang="en-GB" i="0" dirty="0">
                <a:solidFill>
                  <a:schemeClr val="bg1">
                    <a:lumMod val="50000"/>
                  </a:schemeClr>
                </a:solidFill>
                <a:effectLst/>
                <a:latin typeface="IBM Plex Sans" panose="020B0503050203000203" pitchFamily="34" charset="0"/>
              </a:rPr>
              <a:t>for the memes - </a:t>
            </a:r>
            <a:r>
              <a:rPr lang="en-GB" i="0" u="sng" dirty="0">
                <a:solidFill>
                  <a:schemeClr val="bg1">
                    <a:lumMod val="50000"/>
                  </a:schemeClr>
                </a:solidFill>
                <a:effectLst/>
                <a:latin typeface="IBM Plex Sans" panose="020B0503050203000203" pitchFamily="34" charset="0"/>
                <a:hlinkClick r:id="rId3" invalidUrl="https:///">
                  <a:extLst>
                    <a:ext uri="{A12FA001-AC4F-418D-AE19-62706E023703}">
                      <ahyp:hlinkClr xmlns:ahyp="http://schemas.microsoft.com/office/drawing/2018/hyperlinkcolor" val="tx"/>
                    </a:ext>
                  </a:extLst>
                </a:hlinkClick>
              </a:rPr>
              <a:t>https://</a:t>
            </a:r>
            <a:r>
              <a:rPr lang="en-GB" i="0" u="sng" dirty="0">
                <a:solidFill>
                  <a:schemeClr val="bg1">
                    <a:lumMod val="50000"/>
                  </a:schemeClr>
                </a:solidFill>
                <a:effectLst/>
                <a:latin typeface="IBM Plex Sans" panose="020B0503050203000203" pitchFamily="34" charset="0"/>
              </a:rPr>
              <a:t>www.phneep.com</a:t>
            </a:r>
          </a:p>
          <a:p>
            <a:pPr marL="285750" indent="-285750">
              <a:lnSpc>
                <a:spcPct val="250000"/>
              </a:lnSpc>
              <a:buClr>
                <a:srgbClr val="25B135"/>
              </a:buClr>
              <a:buSzPct val="140000"/>
              <a:buFont typeface="Arial" panose="020B0604020202020204" pitchFamily="34" charset="0"/>
              <a:buChar char="•"/>
            </a:pPr>
            <a:r>
              <a:rPr lang="en-GB" b="1" i="0" dirty="0">
                <a:solidFill>
                  <a:srgbClr val="2E2E2E"/>
                </a:solidFill>
                <a:effectLst/>
                <a:latin typeface="IBM Plex Sans" panose="020B0503050203000203" pitchFamily="34" charset="0"/>
              </a:rPr>
              <a:t>@pazza83 </a:t>
            </a:r>
            <a:r>
              <a:rPr lang="en-GB" i="0" dirty="0">
                <a:solidFill>
                  <a:schemeClr val="bg1">
                    <a:lumMod val="50000"/>
                  </a:schemeClr>
                </a:solidFill>
                <a:effectLst/>
                <a:latin typeface="IBM Plex Sans" panose="020B0503050203000203" pitchFamily="34" charset="0"/>
              </a:rPr>
              <a:t>for the awesome slide decks - </a:t>
            </a:r>
            <a:r>
              <a:rPr lang="en-GB" i="0" u="sng" dirty="0">
                <a:solidFill>
                  <a:schemeClr val="bg1">
                    <a:lumMod val="50000"/>
                  </a:schemeClr>
                </a:solidFill>
                <a:effectLst/>
                <a:latin typeface="IBM Plex Sans" panose="020B0503050203000203" pitchFamily="34" charset="0"/>
              </a:rPr>
              <a:t>https://bisq.network</a:t>
            </a:r>
          </a:p>
          <a:p>
            <a:pPr marL="285750" indent="-285750">
              <a:lnSpc>
                <a:spcPct val="250000"/>
              </a:lnSpc>
              <a:buClr>
                <a:srgbClr val="25B135"/>
              </a:buClr>
              <a:buSzPct val="140000"/>
              <a:buFont typeface="Arial" panose="020B0604020202020204" pitchFamily="34" charset="0"/>
              <a:buChar char="•"/>
            </a:pPr>
            <a:r>
              <a:rPr lang="en-GB" b="1" i="0" dirty="0">
                <a:solidFill>
                  <a:srgbClr val="2E2E2E"/>
                </a:solidFill>
                <a:effectLst/>
                <a:latin typeface="IBM Plex Sans" panose="020B0503050203000203" pitchFamily="34" charset="0"/>
              </a:rPr>
              <a:t>HCPP &amp; </a:t>
            </a:r>
            <a:r>
              <a:rPr lang="en-GB" b="1" i="0" dirty="0" err="1">
                <a:solidFill>
                  <a:srgbClr val="2E2E2E"/>
                </a:solidFill>
                <a:effectLst/>
                <a:latin typeface="IBM Plex Sans" panose="020B0503050203000203" pitchFamily="34" charset="0"/>
              </a:rPr>
              <a:t>Paralelni</a:t>
            </a:r>
            <a:r>
              <a:rPr lang="en-GB" b="1" i="0" dirty="0">
                <a:solidFill>
                  <a:srgbClr val="2E2E2E"/>
                </a:solidFill>
                <a:effectLst/>
                <a:latin typeface="IBM Plex Sans" panose="020B0503050203000203" pitchFamily="34" charset="0"/>
              </a:rPr>
              <a:t> </a:t>
            </a:r>
            <a:r>
              <a:rPr lang="en-GB" b="1" i="0" dirty="0" err="1">
                <a:solidFill>
                  <a:srgbClr val="2E2E2E"/>
                </a:solidFill>
                <a:effectLst/>
                <a:latin typeface="IBM Plex Sans" panose="020B0503050203000203" pitchFamily="34" charset="0"/>
              </a:rPr>
              <a:t>Polnis</a:t>
            </a:r>
            <a:r>
              <a:rPr lang="en-GB" b="1" i="0" dirty="0">
                <a:solidFill>
                  <a:srgbClr val="2E2E2E"/>
                </a:solidFill>
                <a:effectLst/>
                <a:latin typeface="IBM Plex Sans" panose="020B0503050203000203" pitchFamily="34" charset="0"/>
              </a:rPr>
              <a:t> </a:t>
            </a:r>
            <a:r>
              <a:rPr lang="en-GB" i="0" dirty="0">
                <a:solidFill>
                  <a:schemeClr val="bg1">
                    <a:lumMod val="50000"/>
                  </a:schemeClr>
                </a:solidFill>
                <a:effectLst/>
                <a:latin typeface="IBM Plex Sans" panose="020B0503050203000203" pitchFamily="34" charset="0"/>
              </a:rPr>
              <a:t>- </a:t>
            </a:r>
            <a:r>
              <a:rPr lang="en-GB" i="0" u="sng" dirty="0">
                <a:solidFill>
                  <a:schemeClr val="bg1">
                    <a:lumMod val="50000"/>
                  </a:schemeClr>
                </a:solidFill>
                <a:effectLst/>
                <a:latin typeface="IBM Plex Sans" panose="020B0503050203000203" pitchFamily="34" charset="0"/>
              </a:rPr>
              <a:t>https://bisq.network</a:t>
            </a:r>
          </a:p>
        </p:txBody>
      </p:sp>
    </p:spTree>
    <p:extLst>
      <p:ext uri="{BB962C8B-B14F-4D97-AF65-F5344CB8AC3E}">
        <p14:creationId xmlns:p14="http://schemas.microsoft.com/office/powerpoint/2010/main" val="714868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6" name="Group 35">
            <a:extLst>
              <a:ext uri="{FF2B5EF4-FFF2-40B4-BE49-F238E27FC236}">
                <a16:creationId xmlns:a16="http://schemas.microsoft.com/office/drawing/2014/main" id="{FC4770B1-8C85-46B9-B590-FCB497E5383A}"/>
              </a:ext>
            </a:extLst>
          </p:cNvPr>
          <p:cNvGrpSpPr/>
          <p:nvPr/>
        </p:nvGrpSpPr>
        <p:grpSpPr>
          <a:xfrm>
            <a:off x="0" y="0"/>
            <a:ext cx="12192000" cy="6166338"/>
            <a:chOff x="0" y="0"/>
            <a:chExt cx="12192000" cy="6166338"/>
          </a:xfrm>
        </p:grpSpPr>
        <p:grpSp>
          <p:nvGrpSpPr>
            <p:cNvPr id="13" name="Group 12">
              <a:extLst>
                <a:ext uri="{FF2B5EF4-FFF2-40B4-BE49-F238E27FC236}">
                  <a16:creationId xmlns:a16="http://schemas.microsoft.com/office/drawing/2014/main" id="{B5628B76-D030-41B7-AE83-878E293A75F9}"/>
                </a:ext>
              </a:extLst>
            </p:cNvPr>
            <p:cNvGrpSpPr/>
            <p:nvPr/>
          </p:nvGrpSpPr>
          <p:grpSpPr>
            <a:xfrm>
              <a:off x="0" y="0"/>
              <a:ext cx="12192000" cy="6166338"/>
              <a:chOff x="0" y="0"/>
              <a:chExt cx="12192000" cy="6166338"/>
            </a:xfrm>
            <a:solidFill>
              <a:schemeClr val="accent1"/>
            </a:solidFill>
          </p:grpSpPr>
          <p:sp>
            <p:nvSpPr>
              <p:cNvPr id="6" name="Rectangle 5">
                <a:extLst>
                  <a:ext uri="{FF2B5EF4-FFF2-40B4-BE49-F238E27FC236}">
                    <a16:creationId xmlns:a16="http://schemas.microsoft.com/office/drawing/2014/main" id="{DEEFC1ED-9AFA-4D81-97D1-5D5E41C1621A}"/>
                  </a:ext>
                </a:extLst>
              </p:cNvPr>
              <p:cNvSpPr/>
              <p:nvPr/>
            </p:nvSpPr>
            <p:spPr>
              <a:xfrm>
                <a:off x="0" y="0"/>
                <a:ext cx="12192000" cy="691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CD0A1FC-88FB-4F81-B1D2-192EED950AC2}"/>
                  </a:ext>
                </a:extLst>
              </p:cNvPr>
              <p:cNvSpPr/>
              <p:nvPr/>
            </p:nvSpPr>
            <p:spPr>
              <a:xfrm>
                <a:off x="0" y="5474676"/>
                <a:ext cx="12192000" cy="691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78578EF-D4D8-4CA6-8A27-0B162DC2ADB9}"/>
                  </a:ext>
                </a:extLst>
              </p:cNvPr>
              <p:cNvSpPr/>
              <p:nvPr/>
            </p:nvSpPr>
            <p:spPr>
              <a:xfrm rot="5400000">
                <a:off x="-2737338" y="2737338"/>
                <a:ext cx="6166338" cy="691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44EDD60-F304-4846-AA25-CF6E5CFC1FEE}"/>
                  </a:ext>
                </a:extLst>
              </p:cNvPr>
              <p:cNvSpPr/>
              <p:nvPr/>
            </p:nvSpPr>
            <p:spPr>
              <a:xfrm rot="5400000">
                <a:off x="8763000" y="2737338"/>
                <a:ext cx="6166338" cy="6916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13">
              <a:extLst>
                <a:ext uri="{FF2B5EF4-FFF2-40B4-BE49-F238E27FC236}">
                  <a16:creationId xmlns:a16="http://schemas.microsoft.com/office/drawing/2014/main" id="{85CF3073-3E8E-4841-8043-AA3E9B5B98A6}"/>
                </a:ext>
              </a:extLst>
            </p:cNvPr>
            <p:cNvSpPr/>
            <p:nvPr/>
          </p:nvSpPr>
          <p:spPr>
            <a:xfrm>
              <a:off x="691662" y="691662"/>
              <a:ext cx="10808676"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CDFAF89-F81B-4764-82C6-AAD751B74233}"/>
                </a:ext>
              </a:extLst>
            </p:cNvPr>
            <p:cNvSpPr/>
            <p:nvPr/>
          </p:nvSpPr>
          <p:spPr>
            <a:xfrm>
              <a:off x="6461760" y="1627163"/>
              <a:ext cx="5038578"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E11DBB7B-DFC5-46D5-BC9A-74E939F648A0}"/>
                </a:ext>
              </a:extLst>
            </p:cNvPr>
            <p:cNvSpPr/>
            <p:nvPr/>
          </p:nvSpPr>
          <p:spPr>
            <a:xfrm>
              <a:off x="691662" y="1627162"/>
              <a:ext cx="5038578"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9AD7C7-BDE1-4CB8-9E32-B5A31E56CE39}"/>
                </a:ext>
              </a:extLst>
            </p:cNvPr>
            <p:cNvSpPr/>
            <p:nvPr/>
          </p:nvSpPr>
          <p:spPr>
            <a:xfrm>
              <a:off x="691662" y="2562662"/>
              <a:ext cx="3078480"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BB6CFC7-A58D-49E2-B4AD-A19E2E9308C1}"/>
                </a:ext>
              </a:extLst>
            </p:cNvPr>
            <p:cNvSpPr/>
            <p:nvPr/>
          </p:nvSpPr>
          <p:spPr>
            <a:xfrm>
              <a:off x="4556760" y="2562662"/>
              <a:ext cx="3078480"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Rectangle 29">
            <a:extLst>
              <a:ext uri="{FF2B5EF4-FFF2-40B4-BE49-F238E27FC236}">
                <a16:creationId xmlns:a16="http://schemas.microsoft.com/office/drawing/2014/main" id="{93D141C7-41E8-4AF0-81F4-C074B1847B60}"/>
              </a:ext>
            </a:extLst>
          </p:cNvPr>
          <p:cNvSpPr/>
          <p:nvPr/>
        </p:nvSpPr>
        <p:spPr>
          <a:xfrm>
            <a:off x="8421858" y="2556797"/>
            <a:ext cx="3078480" cy="6307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Tree>
    <p:extLst>
      <p:ext uri="{BB962C8B-B14F-4D97-AF65-F5344CB8AC3E}">
        <p14:creationId xmlns:p14="http://schemas.microsoft.com/office/powerpoint/2010/main" val="242680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68934C-07AC-4981-87C2-25612669B1A5}"/>
              </a:ext>
            </a:extLst>
          </p:cNvPr>
          <p:cNvSpPr/>
          <p:nvPr/>
        </p:nvSpPr>
        <p:spPr>
          <a:xfrm>
            <a:off x="0" y="6166338"/>
            <a:ext cx="12192000" cy="691662"/>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a:extLst>
              <a:ext uri="{FF2B5EF4-FFF2-40B4-BE49-F238E27FC236}">
                <a16:creationId xmlns:a16="http://schemas.microsoft.com/office/drawing/2014/main" id="{1E2B2FD3-E7ED-4B5D-9537-737C17B34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662" y="6401423"/>
            <a:ext cx="641024" cy="221492"/>
          </a:xfrm>
          <a:prstGeom prst="rect">
            <a:avLst/>
          </a:prstGeom>
        </p:spPr>
      </p:pic>
      <p:sp>
        <p:nvSpPr>
          <p:cNvPr id="33" name="TextBox 32">
            <a:extLst>
              <a:ext uri="{FF2B5EF4-FFF2-40B4-BE49-F238E27FC236}">
                <a16:creationId xmlns:a16="http://schemas.microsoft.com/office/drawing/2014/main" id="{7BFEFF77-B8D5-41C3-97F9-FB2F96D19CB9}"/>
              </a:ext>
            </a:extLst>
          </p:cNvPr>
          <p:cNvSpPr txBox="1"/>
          <p:nvPr/>
        </p:nvSpPr>
        <p:spPr>
          <a:xfrm>
            <a:off x="9083040" y="6373669"/>
            <a:ext cx="2417298" cy="276999"/>
          </a:xfrm>
          <a:prstGeom prst="rect">
            <a:avLst/>
          </a:prstGeom>
          <a:noFill/>
        </p:spPr>
        <p:txBody>
          <a:bodyPr wrap="square" rtlCol="0">
            <a:spAutoFit/>
          </a:bodyPr>
          <a:lstStyle/>
          <a:p>
            <a:pPr algn="r"/>
            <a:r>
              <a:rPr lang="en-US" sz="1200" dirty="0">
                <a:solidFill>
                  <a:schemeClr val="bg1">
                    <a:lumMod val="50000"/>
                  </a:schemeClr>
                </a:solidFill>
                <a:latin typeface="IBM Plex Sans" panose="020B0503050203000203" pitchFamily="34" charset="0"/>
              </a:rPr>
              <a:t>Visit: </a:t>
            </a:r>
            <a:r>
              <a:rPr lang="en-US" sz="1200" dirty="0" err="1">
                <a:solidFill>
                  <a:srgbClr val="25B135"/>
                </a:solidFill>
                <a:latin typeface="IBM Plex Sans" panose="020B0503050203000203" pitchFamily="34" charset="0"/>
              </a:rPr>
              <a:t>bisq.network</a:t>
            </a:r>
            <a:endParaRPr lang="en-GB" sz="1200" dirty="0">
              <a:solidFill>
                <a:srgbClr val="25B135"/>
              </a:solidFill>
              <a:latin typeface="IBM Plex Sans" panose="020B0503050203000203" pitchFamily="34" charset="0"/>
            </a:endParaRPr>
          </a:p>
        </p:txBody>
      </p:sp>
      <p:sp>
        <p:nvSpPr>
          <p:cNvPr id="35" name="TextBox 34">
            <a:extLst>
              <a:ext uri="{FF2B5EF4-FFF2-40B4-BE49-F238E27FC236}">
                <a16:creationId xmlns:a16="http://schemas.microsoft.com/office/drawing/2014/main" id="{DA72FA83-015B-4CD5-93C3-3994E7EAE9AB}"/>
              </a:ext>
            </a:extLst>
          </p:cNvPr>
          <p:cNvSpPr txBox="1"/>
          <p:nvPr/>
        </p:nvSpPr>
        <p:spPr>
          <a:xfrm>
            <a:off x="1488831" y="6373669"/>
            <a:ext cx="2417298" cy="276999"/>
          </a:xfrm>
          <a:prstGeom prst="rect">
            <a:avLst/>
          </a:prstGeom>
          <a:noFill/>
        </p:spPr>
        <p:txBody>
          <a:bodyPr wrap="square" rtlCol="0">
            <a:spAutoFit/>
          </a:bodyPr>
          <a:lstStyle/>
          <a:p>
            <a:r>
              <a:rPr lang="en-US" sz="1200" dirty="0">
                <a:solidFill>
                  <a:schemeClr val="bg1">
                    <a:lumMod val="50000"/>
                  </a:schemeClr>
                </a:solidFill>
                <a:latin typeface="IBM Plex Sans" panose="020B0503050203000203" pitchFamily="34" charset="0"/>
              </a:rPr>
              <a:t>Growth review: Q4</a:t>
            </a:r>
            <a:endParaRPr lang="en-GB" sz="1200" dirty="0">
              <a:solidFill>
                <a:srgbClr val="25B135"/>
              </a:solidFill>
              <a:latin typeface="IBM Plex Sans" panose="020B0503050203000203" pitchFamily="34" charset="0"/>
            </a:endParaRPr>
          </a:p>
        </p:txBody>
      </p:sp>
      <p:sp>
        <p:nvSpPr>
          <p:cNvPr id="3" name="TextBox 2">
            <a:extLst>
              <a:ext uri="{FF2B5EF4-FFF2-40B4-BE49-F238E27FC236}">
                <a16:creationId xmlns:a16="http://schemas.microsoft.com/office/drawing/2014/main" id="{7C2FDE98-AB83-4473-BA10-933C25FEB8A9}"/>
              </a:ext>
            </a:extLst>
          </p:cNvPr>
          <p:cNvSpPr txBox="1"/>
          <p:nvPr/>
        </p:nvSpPr>
        <p:spPr>
          <a:xfrm>
            <a:off x="705147" y="702987"/>
            <a:ext cx="10781708" cy="707886"/>
          </a:xfrm>
          <a:prstGeom prst="rect">
            <a:avLst/>
          </a:prstGeom>
          <a:noFill/>
        </p:spPr>
        <p:txBody>
          <a:bodyPr wrap="square" rtlCol="0">
            <a:spAutoFit/>
          </a:bodyPr>
          <a:lstStyle/>
          <a:p>
            <a:r>
              <a:rPr lang="en-US" sz="4000" dirty="0">
                <a:solidFill>
                  <a:srgbClr val="25B135"/>
                </a:solidFill>
                <a:latin typeface="IBM Plex Sans" panose="020B0503050203000203" pitchFamily="34" charset="0"/>
              </a:rPr>
              <a:t>This is a title</a:t>
            </a:r>
            <a:endParaRPr lang="en-GB" sz="4000" dirty="0">
              <a:solidFill>
                <a:srgbClr val="25B135"/>
              </a:solidFill>
              <a:latin typeface="IBM Plex Sans" panose="020B0503050203000203" pitchFamily="34" charset="0"/>
            </a:endParaRPr>
          </a:p>
        </p:txBody>
      </p:sp>
      <p:sp>
        <p:nvSpPr>
          <p:cNvPr id="5" name="TextBox 4">
            <a:extLst>
              <a:ext uri="{FF2B5EF4-FFF2-40B4-BE49-F238E27FC236}">
                <a16:creationId xmlns:a16="http://schemas.microsoft.com/office/drawing/2014/main" id="{B2A20B32-429A-4812-AE15-BEDCE8E55CDB}"/>
              </a:ext>
            </a:extLst>
          </p:cNvPr>
          <p:cNvSpPr txBox="1"/>
          <p:nvPr/>
        </p:nvSpPr>
        <p:spPr>
          <a:xfrm>
            <a:off x="691663" y="1618204"/>
            <a:ext cx="10795192" cy="2540054"/>
          </a:xfrm>
          <a:prstGeom prst="rect">
            <a:avLst/>
          </a:prstGeom>
          <a:noFill/>
        </p:spPr>
        <p:txBody>
          <a:bodyPr wrap="square" rtlCol="0">
            <a:spAutoFit/>
          </a:bodyPr>
          <a:lstStyle/>
          <a:p>
            <a:pPr>
              <a:lnSpc>
                <a:spcPct val="150000"/>
              </a:lnSpc>
            </a:pPr>
            <a:r>
              <a:rPr lang="en-GB" b="0" i="0" dirty="0">
                <a:solidFill>
                  <a:schemeClr val="bg1">
                    <a:lumMod val="50000"/>
                  </a:schemeClr>
                </a:solidFill>
                <a:effectLst/>
                <a:latin typeface="IBM Plex Sans" panose="020B0503050203000203" pitchFamily="34" charset="0"/>
              </a:rPr>
              <a:t>Lorem ipsum </a:t>
            </a:r>
            <a:r>
              <a:rPr lang="en-GB" b="0" i="0" dirty="0" err="1">
                <a:solidFill>
                  <a:schemeClr val="bg1">
                    <a:lumMod val="50000"/>
                  </a:schemeClr>
                </a:solidFill>
                <a:effectLst/>
                <a:latin typeface="IBM Plex Sans" panose="020B0503050203000203" pitchFamily="34" charset="0"/>
              </a:rPr>
              <a:t>dolor</a:t>
            </a:r>
            <a:r>
              <a:rPr lang="en-GB" b="0" i="0" dirty="0">
                <a:solidFill>
                  <a:schemeClr val="bg1">
                    <a:lumMod val="50000"/>
                  </a:schemeClr>
                </a:solidFill>
                <a:effectLst/>
                <a:latin typeface="IBM Plex Sans" panose="020B0503050203000203" pitchFamily="34" charset="0"/>
              </a:rPr>
              <a:t>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consectetur</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adipiscing</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mi id convallis </a:t>
            </a:r>
            <a:r>
              <a:rPr lang="en-GB" b="0" i="0" dirty="0" err="1">
                <a:solidFill>
                  <a:schemeClr val="bg1">
                    <a:lumMod val="50000"/>
                  </a:schemeClr>
                </a:solidFill>
                <a:effectLst/>
                <a:latin typeface="IBM Plex Sans" panose="020B0503050203000203" pitchFamily="34" charset="0"/>
              </a:rPr>
              <a:t>faucibus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Curabitur</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velit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venenatis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Vivamus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risus</a:t>
            </a:r>
            <a:r>
              <a:rPr lang="en-GB" b="0" i="0" dirty="0">
                <a:solidFill>
                  <a:schemeClr val="bg1">
                    <a:lumMod val="50000"/>
                  </a:schemeClr>
                </a:solidFill>
                <a:effectLst/>
                <a:latin typeface="IBM Plex Sans" panose="020B0503050203000203" pitchFamily="34" charset="0"/>
              </a:rPr>
              <a:t> eros, </a:t>
            </a:r>
            <a:r>
              <a:rPr lang="en-GB" b="0" i="0" dirty="0" err="1">
                <a:solidFill>
                  <a:schemeClr val="bg1">
                    <a:lumMod val="50000"/>
                  </a:schemeClr>
                </a:solidFill>
                <a:effectLst/>
                <a:latin typeface="IBM Plex Sans" panose="020B0503050203000203" pitchFamily="34" charset="0"/>
              </a:rPr>
              <a:t>mattis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sed</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finibus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nec</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commodo</a:t>
            </a:r>
            <a:r>
              <a:rPr lang="en-GB" b="0" i="0" dirty="0">
                <a:solidFill>
                  <a:schemeClr val="bg1">
                    <a:lumMod val="50000"/>
                  </a:schemeClr>
                </a:solidFill>
                <a:effectLst/>
                <a:latin typeface="IBM Plex Sans" panose="020B0503050203000203" pitchFamily="34" charset="0"/>
              </a:rPr>
              <a:t> non </a:t>
            </a:r>
            <a:r>
              <a:rPr lang="en-GB" b="0" i="0" dirty="0" err="1">
                <a:solidFill>
                  <a:schemeClr val="bg1">
                    <a:lumMod val="50000"/>
                  </a:schemeClr>
                </a:solidFill>
                <a:effectLst/>
                <a:latin typeface="IBM Plex Sans" panose="020B0503050203000203" pitchFamily="34" charset="0"/>
              </a:rPr>
              <a:t>felis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Sed</a:t>
            </a:r>
            <a:r>
              <a:rPr lang="en-GB" b="0" i="0" dirty="0">
                <a:solidFill>
                  <a:schemeClr val="bg1">
                    <a:lumMod val="50000"/>
                  </a:schemeClr>
                </a:solidFill>
                <a:effectLst/>
                <a:latin typeface="IBM Plex Sans" panose="020B0503050203000203" pitchFamily="34" charset="0"/>
              </a:rPr>
              <a:t> porta, </a:t>
            </a:r>
            <a:r>
              <a:rPr lang="en-GB" b="0" i="0" dirty="0" err="1">
                <a:solidFill>
                  <a:schemeClr val="bg1">
                    <a:lumMod val="50000"/>
                  </a:schemeClr>
                </a:solidFill>
                <a:effectLst/>
                <a:latin typeface="IBM Plex Sans" panose="020B0503050203000203" pitchFamily="34" charset="0"/>
              </a:rPr>
              <a:t>neque</a:t>
            </a:r>
            <a:r>
              <a:rPr lang="en-GB" b="0" i="0" dirty="0">
                <a:solidFill>
                  <a:schemeClr val="bg1">
                    <a:lumMod val="50000"/>
                  </a:schemeClr>
                </a:solidFill>
                <a:effectLst/>
                <a:latin typeface="IBM Plex Sans" panose="020B0503050203000203" pitchFamily="34" charset="0"/>
              </a:rPr>
              <a:t> ac </a:t>
            </a:r>
            <a:r>
              <a:rPr lang="en-GB" b="0" i="0" dirty="0" err="1">
                <a:solidFill>
                  <a:schemeClr val="bg1">
                    <a:lumMod val="50000"/>
                  </a:schemeClr>
                </a:solidFill>
                <a:effectLst/>
                <a:latin typeface="IBM Plex Sans" panose="020B0503050203000203" pitchFamily="34" charset="0"/>
              </a:rPr>
              <a:t>molestie</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volutpat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erat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bibendum</a:t>
            </a:r>
            <a:r>
              <a:rPr lang="en-GB" b="0" i="0" dirty="0">
                <a:solidFill>
                  <a:schemeClr val="bg1">
                    <a:lumMod val="50000"/>
                  </a:schemeClr>
                </a:solidFill>
                <a:effectLst/>
                <a:latin typeface="IBM Plex Sans" panose="020B0503050203000203" pitchFamily="34" charset="0"/>
              </a:rPr>
              <a:t> mi, </a:t>
            </a:r>
            <a:r>
              <a:rPr lang="en-GB" b="0" i="0" dirty="0" err="1">
                <a:solidFill>
                  <a:schemeClr val="bg1">
                    <a:lumMod val="50000"/>
                  </a:schemeClr>
                </a:solidFill>
                <a:effectLst/>
                <a:latin typeface="IBM Plex Sans" panose="020B0503050203000203" pitchFamily="34" charset="0"/>
              </a:rPr>
              <a:t>vel</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commodo</a:t>
            </a:r>
            <a:r>
              <a:rPr lang="en-GB" b="0" i="0" dirty="0">
                <a:solidFill>
                  <a:schemeClr val="bg1">
                    <a:lumMod val="50000"/>
                  </a:schemeClr>
                </a:solidFill>
                <a:effectLst/>
                <a:latin typeface="IBM Plex Sans" panose="020B0503050203000203" pitchFamily="34" charset="0"/>
              </a:rPr>
              <a:t> eros </a:t>
            </a:r>
            <a:r>
              <a:rPr lang="en-GB" b="0" i="0" dirty="0" err="1">
                <a:solidFill>
                  <a:schemeClr val="bg1">
                    <a:lumMod val="50000"/>
                  </a:schemeClr>
                </a:solidFill>
                <a:effectLst/>
                <a:latin typeface="IBM Plex Sans" panose="020B0503050203000203" pitchFamily="34" charset="0"/>
              </a:rPr>
              <a:t>odio</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ut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arcu</a:t>
            </a:r>
            <a:r>
              <a:rPr lang="en-GB" b="0" i="0" dirty="0">
                <a:solidFill>
                  <a:schemeClr val="bg1">
                    <a:lumMod val="50000"/>
                  </a:schemeClr>
                </a:solidFill>
                <a:effectLst/>
                <a:latin typeface="IBM Plex Sans" panose="020B0503050203000203" pitchFamily="34" charset="0"/>
              </a:rPr>
              <a:t>. Donec </a:t>
            </a:r>
            <a:r>
              <a:rPr lang="en-GB" b="0" i="0" dirty="0" err="1">
                <a:solidFill>
                  <a:schemeClr val="bg1">
                    <a:lumMod val="50000"/>
                  </a:schemeClr>
                </a:solidFill>
                <a:effectLst/>
                <a:latin typeface="IBM Plex Sans" panose="020B0503050203000203" pitchFamily="34" charset="0"/>
              </a:rPr>
              <a:t>eget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feugiat</a:t>
            </a:r>
            <a:r>
              <a:rPr lang="en-GB" b="0" i="0" dirty="0">
                <a:solidFill>
                  <a:schemeClr val="bg1">
                    <a:lumMod val="50000"/>
                  </a:schemeClr>
                </a:solidFill>
                <a:effectLst/>
                <a:latin typeface="IBM Plex Sans" panose="020B0503050203000203" pitchFamily="34" charset="0"/>
              </a:rPr>
              <a:t> libero. </a:t>
            </a:r>
            <a:r>
              <a:rPr lang="en-GB" b="0" i="0" dirty="0" err="1">
                <a:solidFill>
                  <a:schemeClr val="bg1">
                    <a:lumMod val="50000"/>
                  </a:schemeClr>
                </a:solidFill>
                <a:effectLst/>
                <a:latin typeface="IBM Plex Sans" panose="020B0503050203000203" pitchFamily="34" charset="0"/>
              </a:rPr>
              <a:t>Aliquam</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vel</a:t>
            </a:r>
            <a:r>
              <a:rPr lang="en-GB" b="0" i="0" dirty="0">
                <a:solidFill>
                  <a:schemeClr val="bg1">
                    <a:lumMod val="50000"/>
                  </a:schemeClr>
                </a:solidFill>
                <a:effectLst/>
                <a:latin typeface="IBM Plex Sans" panose="020B0503050203000203" pitchFamily="34" charset="0"/>
              </a:rPr>
              <a:t> maximus </a:t>
            </a:r>
            <a:r>
              <a:rPr lang="en-GB" b="0" i="0" dirty="0" err="1">
                <a:solidFill>
                  <a:schemeClr val="bg1">
                    <a:lumMod val="50000"/>
                  </a:schemeClr>
                </a:solidFill>
                <a:effectLst/>
                <a:latin typeface="IBM Plex Sans" panose="020B0503050203000203" pitchFamily="34" charset="0"/>
              </a:rPr>
              <a:t>orci</a:t>
            </a:r>
            <a:r>
              <a:rPr lang="en-GB" b="0" i="0" dirty="0">
                <a:solidFill>
                  <a:schemeClr val="bg1">
                    <a:lumMod val="50000"/>
                  </a:schemeClr>
                </a:solidFill>
                <a:effectLst/>
                <a:latin typeface="IBM Plex Sans" panose="020B0503050203000203" pitchFamily="34" charset="0"/>
              </a:rPr>
              <a:t>. Integer maximus </a:t>
            </a:r>
            <a:r>
              <a:rPr lang="en-GB" b="0" i="0" dirty="0" err="1">
                <a:solidFill>
                  <a:schemeClr val="bg1">
                    <a:lumMod val="50000"/>
                  </a:schemeClr>
                </a:solidFill>
                <a:effectLst/>
                <a:latin typeface="IBM Plex Sans" panose="020B0503050203000203" pitchFamily="34" charset="0"/>
              </a:rPr>
              <a:t>placerat</a:t>
            </a:r>
            <a:r>
              <a:rPr lang="en-GB" b="0" i="0" dirty="0">
                <a:solidFill>
                  <a:schemeClr val="bg1">
                    <a:lumMod val="50000"/>
                  </a:schemeClr>
                </a:solidFill>
                <a:effectLst/>
                <a:latin typeface="IBM Plex Sans" panose="020B0503050203000203" pitchFamily="34" charset="0"/>
              </a:rPr>
              <a:t> libero, sit </a:t>
            </a:r>
            <a:r>
              <a:rPr lang="en-GB" b="0" i="0" dirty="0" err="1">
                <a:solidFill>
                  <a:schemeClr val="bg1">
                    <a:lumMod val="50000"/>
                  </a:schemeClr>
                </a:solidFill>
                <a:effectLst/>
                <a:latin typeface="IBM Plex Sans" panose="020B0503050203000203" pitchFamily="34" charset="0"/>
              </a:rPr>
              <a:t>amet</a:t>
            </a:r>
            <a:r>
              <a:rPr lang="en-GB" b="0" i="0" dirty="0">
                <a:solidFill>
                  <a:schemeClr val="bg1">
                    <a:lumMod val="50000"/>
                  </a:schemeClr>
                </a:solidFill>
                <a:effectLst/>
                <a:latin typeface="IBM Plex Sans" panose="020B0503050203000203" pitchFamily="34" charset="0"/>
              </a:rPr>
              <a:t> auctor nisi </a:t>
            </a:r>
            <a:r>
              <a:rPr lang="en-GB" b="0" i="0" dirty="0" err="1">
                <a:solidFill>
                  <a:schemeClr val="bg1">
                    <a:lumMod val="50000"/>
                  </a:schemeClr>
                </a:solidFill>
                <a:effectLst/>
                <a:latin typeface="IBM Plex Sans" panose="020B0503050203000203" pitchFamily="34" charset="0"/>
              </a:rPr>
              <a:t>rhoncus</a:t>
            </a:r>
            <a:r>
              <a:rPr lang="en-GB" b="0" i="0" dirty="0">
                <a:solidFill>
                  <a:schemeClr val="bg1">
                    <a:lumMod val="50000"/>
                  </a:schemeClr>
                </a:solidFill>
                <a:effectLst/>
                <a:latin typeface="IBM Plex Sans" panose="020B0503050203000203" pitchFamily="34" charset="0"/>
              </a:rPr>
              <a:t> sed. Ut </a:t>
            </a:r>
            <a:r>
              <a:rPr lang="en-GB" b="0" i="0" dirty="0" err="1">
                <a:solidFill>
                  <a:schemeClr val="bg1">
                    <a:lumMod val="50000"/>
                  </a:schemeClr>
                </a:solidFill>
                <a:effectLst/>
                <a:latin typeface="IBM Plex Sans" panose="020B0503050203000203" pitchFamily="34" charset="0"/>
              </a:rPr>
              <a:t>lacus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mauris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sagittis</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eget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fringilla</a:t>
            </a:r>
            <a:r>
              <a:rPr lang="en-GB" b="0" i="0" dirty="0">
                <a:solidFill>
                  <a:schemeClr val="bg1">
                    <a:lumMod val="50000"/>
                  </a:schemeClr>
                </a:solidFill>
                <a:effectLst/>
                <a:latin typeface="IBM Plex Sans" panose="020B0503050203000203" pitchFamily="34" charset="0"/>
              </a:rPr>
              <a:t> non, lacinia a eros. </a:t>
            </a:r>
            <a:r>
              <a:rPr lang="en-GB" b="0" i="0" dirty="0" err="1">
                <a:solidFill>
                  <a:schemeClr val="bg1">
                    <a:lumMod val="50000"/>
                  </a:schemeClr>
                </a:solidFill>
                <a:effectLst/>
                <a:latin typeface="IBM Plex Sans" panose="020B0503050203000203" pitchFamily="34" charset="0"/>
              </a:rPr>
              <a:t>Nullam</a:t>
            </a:r>
            <a:r>
              <a:rPr lang="en-GB" b="0" i="0" dirty="0">
                <a:solidFill>
                  <a:schemeClr val="bg1">
                    <a:lumMod val="50000"/>
                  </a:schemeClr>
                </a:solidFill>
                <a:effectLst/>
                <a:latin typeface="IBM Plex Sans" panose="020B0503050203000203" pitchFamily="34" charset="0"/>
              </a:rPr>
              <a:t> pharetra </a:t>
            </a:r>
            <a:r>
              <a:rPr lang="en-GB" b="0" i="0" dirty="0" err="1">
                <a:solidFill>
                  <a:schemeClr val="bg1">
                    <a:lumMod val="50000"/>
                  </a:schemeClr>
                </a:solidFill>
                <a:effectLst/>
                <a:latin typeface="IBM Plex Sans" panose="020B0503050203000203" pitchFamily="34" charset="0"/>
              </a:rPr>
              <a:t>sem</a:t>
            </a:r>
            <a:r>
              <a:rPr lang="en-GB" b="0" i="0" dirty="0">
                <a:solidFill>
                  <a:schemeClr val="bg1">
                    <a:lumMod val="50000"/>
                  </a:schemeClr>
                </a:solidFill>
                <a:effectLst/>
                <a:latin typeface="IBM Plex Sans" panose="020B0503050203000203" pitchFamily="34" charset="0"/>
              </a:rPr>
              <a:t> at </a:t>
            </a:r>
            <a:r>
              <a:rPr lang="en-GB" b="0" i="0" dirty="0" err="1">
                <a:solidFill>
                  <a:schemeClr val="bg1">
                    <a:lumMod val="50000"/>
                  </a:schemeClr>
                </a:solidFill>
                <a:effectLst/>
                <a:latin typeface="IBM Plex Sans" panose="020B0503050203000203" pitchFamily="34" charset="0"/>
              </a:rPr>
              <a:t>diam</a:t>
            </a:r>
            <a:r>
              <a:rPr lang="en-GB" b="0" i="0" dirty="0">
                <a:solidFill>
                  <a:schemeClr val="bg1">
                    <a:lumMod val="50000"/>
                  </a:schemeClr>
                </a:solidFill>
                <a:effectLst/>
                <a:latin typeface="IBM Plex Sans" panose="020B0503050203000203" pitchFamily="34" charset="0"/>
              </a:rPr>
              <a:t> convallis </a:t>
            </a:r>
            <a:r>
              <a:rPr lang="en-GB" b="0" i="0" dirty="0" err="1">
                <a:solidFill>
                  <a:schemeClr val="bg1">
                    <a:lumMod val="50000"/>
                  </a:schemeClr>
                </a:solidFill>
                <a:effectLst/>
                <a:latin typeface="IBM Plex Sans" panose="020B0503050203000203" pitchFamily="34" charset="0"/>
              </a:rPr>
              <a:t>sodales</a:t>
            </a:r>
            <a:r>
              <a:rPr lang="en-GB" b="0" i="0" dirty="0">
                <a:solidFill>
                  <a:schemeClr val="bg1">
                    <a:lumMod val="50000"/>
                  </a:schemeClr>
                </a:solidFill>
                <a:effectLst/>
                <a:latin typeface="IBM Plex Sans" panose="020B0503050203000203" pitchFamily="34" charset="0"/>
              </a:rPr>
              <a:t>. Aenean </a:t>
            </a:r>
            <a:r>
              <a:rPr lang="en-GB" b="0" i="0" dirty="0" err="1">
                <a:solidFill>
                  <a:schemeClr val="bg1">
                    <a:lumMod val="50000"/>
                  </a:schemeClr>
                </a:solidFill>
                <a:effectLst/>
                <a:latin typeface="IBM Plex Sans" panose="020B0503050203000203" pitchFamily="34" charset="0"/>
              </a:rPr>
              <a:t>euismod</a:t>
            </a:r>
            <a:r>
              <a:rPr lang="en-GB" b="0" i="0" dirty="0">
                <a:solidFill>
                  <a:schemeClr val="bg1">
                    <a:lumMod val="50000"/>
                  </a:schemeClr>
                </a:solidFill>
                <a:effectLst/>
                <a:latin typeface="IBM Plex Sans" panose="020B0503050203000203" pitchFamily="34" charset="0"/>
              </a:rPr>
              <a:t> ligula </a:t>
            </a:r>
            <a:r>
              <a:rPr lang="en-GB" b="0" i="0" dirty="0" err="1">
                <a:solidFill>
                  <a:schemeClr val="bg1">
                    <a:lumMod val="50000"/>
                  </a:schemeClr>
                </a:solidFill>
                <a:effectLst/>
                <a:latin typeface="IBM Plex Sans" panose="020B0503050203000203" pitchFamily="34" charset="0"/>
              </a:rPr>
              <a:t>mauris</a:t>
            </a:r>
            <a:r>
              <a:rPr lang="en-GB" b="0" i="0" dirty="0">
                <a:solidFill>
                  <a:schemeClr val="bg1">
                    <a:lumMod val="50000"/>
                  </a:schemeClr>
                </a:solidFill>
                <a:effectLst/>
                <a:latin typeface="IBM Plex Sans" panose="020B0503050203000203" pitchFamily="34" charset="0"/>
              </a:rPr>
              <a:t>, non semper </a:t>
            </a:r>
            <a:r>
              <a:rPr lang="en-GB" b="0" i="0" dirty="0" err="1">
                <a:solidFill>
                  <a:schemeClr val="bg1">
                    <a:lumMod val="50000"/>
                  </a:schemeClr>
                </a:solidFill>
                <a:effectLst/>
                <a:latin typeface="IBM Plex Sans" panose="020B0503050203000203" pitchFamily="34" charset="0"/>
              </a:rPr>
              <a:t>elit</a:t>
            </a:r>
            <a:r>
              <a:rPr lang="en-GB" b="0" i="0" dirty="0">
                <a:solidFill>
                  <a:schemeClr val="bg1">
                    <a:lumMod val="50000"/>
                  </a:schemeClr>
                </a:solidFill>
                <a:effectLst/>
                <a:latin typeface="IBM Plex Sans" panose="020B0503050203000203" pitchFamily="34" charset="0"/>
              </a:rPr>
              <a:t> </a:t>
            </a:r>
            <a:r>
              <a:rPr lang="en-GB" b="0" i="0" dirty="0" err="1">
                <a:solidFill>
                  <a:schemeClr val="bg1">
                    <a:lumMod val="50000"/>
                  </a:schemeClr>
                </a:solidFill>
                <a:effectLst/>
                <a:latin typeface="IBM Plex Sans" panose="020B0503050203000203" pitchFamily="34" charset="0"/>
              </a:rPr>
              <a:t>imperdiet</a:t>
            </a:r>
            <a:r>
              <a:rPr lang="en-GB" b="0" i="0" dirty="0">
                <a:solidFill>
                  <a:schemeClr val="bg1">
                    <a:lumMod val="50000"/>
                  </a:schemeClr>
                </a:solidFill>
                <a:effectLst/>
                <a:latin typeface="IBM Plex Sans" panose="020B0503050203000203" pitchFamily="34" charset="0"/>
              </a:rPr>
              <a:t> vitae.</a:t>
            </a:r>
            <a:endParaRPr lang="en-GB" dirty="0">
              <a:solidFill>
                <a:schemeClr val="bg1">
                  <a:lumMod val="50000"/>
                </a:schemeClr>
              </a:solidFill>
              <a:latin typeface="IBM Plex Sans" panose="020B0503050203000203" pitchFamily="34" charset="0"/>
            </a:endParaRPr>
          </a:p>
        </p:txBody>
      </p:sp>
    </p:spTree>
    <p:extLst>
      <p:ext uri="{BB962C8B-B14F-4D97-AF65-F5344CB8AC3E}">
        <p14:creationId xmlns:p14="http://schemas.microsoft.com/office/powerpoint/2010/main" val="1240848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5619</TotalTime>
  <Words>3057</Words>
  <Application>Microsoft Office PowerPoint</Application>
  <PresentationFormat>Widescreen</PresentationFormat>
  <Paragraphs>482</Paragraphs>
  <Slides>82</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Calibri Light</vt:lpstr>
      <vt:lpstr>IBM Plex Sans</vt:lpstr>
      <vt:lpstr>IBM Plex Sans Condensed SemiBol</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dc:creator>
  <cp:lastModifiedBy>Ste</cp:lastModifiedBy>
  <cp:revision>111</cp:revision>
  <dcterms:created xsi:type="dcterms:W3CDTF">2020-11-07T14:20:42Z</dcterms:created>
  <dcterms:modified xsi:type="dcterms:W3CDTF">2020-11-18T21:21:41Z</dcterms:modified>
</cp:coreProperties>
</file>